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33"/>
  </p:notesMasterIdLst>
  <p:handoutMasterIdLst>
    <p:handoutMasterId r:id="rId34"/>
  </p:handoutMasterIdLst>
  <p:sldIdLst>
    <p:sldId id="410" r:id="rId5"/>
    <p:sldId id="383" r:id="rId6"/>
    <p:sldId id="423" r:id="rId7"/>
    <p:sldId id="418" r:id="rId8"/>
    <p:sldId id="419" r:id="rId9"/>
    <p:sldId id="2623" r:id="rId10"/>
    <p:sldId id="2627" r:id="rId11"/>
    <p:sldId id="409" r:id="rId12"/>
    <p:sldId id="391" r:id="rId13"/>
    <p:sldId id="412" r:id="rId14"/>
    <p:sldId id="2605" r:id="rId15"/>
    <p:sldId id="2614" r:id="rId16"/>
    <p:sldId id="2618" r:id="rId17"/>
    <p:sldId id="2622" r:id="rId18"/>
    <p:sldId id="413" r:id="rId19"/>
    <p:sldId id="389" r:id="rId20"/>
    <p:sldId id="411" r:id="rId21"/>
    <p:sldId id="2624" r:id="rId22"/>
    <p:sldId id="420" r:id="rId23"/>
    <p:sldId id="2613" r:id="rId24"/>
    <p:sldId id="2608" r:id="rId25"/>
    <p:sldId id="2612" r:id="rId26"/>
    <p:sldId id="421" r:id="rId27"/>
    <p:sldId id="422" r:id="rId28"/>
    <p:sldId id="2604" r:id="rId29"/>
    <p:sldId id="2610" r:id="rId30"/>
    <p:sldId id="2626" r:id="rId31"/>
    <p:sldId id="39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3447" autoAdjust="0"/>
  </p:normalViewPr>
  <p:slideViewPr>
    <p:cSldViewPr snapToGrid="0">
      <p:cViewPr varScale="1">
        <p:scale>
          <a:sx n="72" d="100"/>
          <a:sy n="72" d="100"/>
        </p:scale>
        <p:origin x="456" y="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58" d="100"/>
          <a:sy n="58" d="100"/>
        </p:scale>
        <p:origin x="3240"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8F6756E-81DA-9FAC-70D8-556F658BDD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BEDD12-BCD5-485B-BCBC-34BB01D7923C}" type="datetimeFigureOut">
              <a:rPr lang="en-US" smtClean="0"/>
              <a:t>11/13/2024</a:t>
            </a:fld>
            <a:endParaRPr lang="en-US" dirty="0"/>
          </a:p>
        </p:txBody>
      </p:sp>
      <p:sp>
        <p:nvSpPr>
          <p:cNvPr id="6" name="Slide Number Placeholder 5">
            <a:extLst>
              <a:ext uri="{FF2B5EF4-FFF2-40B4-BE49-F238E27FC236}">
                <a16:creationId xmlns:a16="http://schemas.microsoft.com/office/drawing/2014/main" id="{A771D415-D05A-7067-CCD3-457153D96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C230DF-5933-439D-898F-38E9AC9BA688}" type="slidenum">
              <a:rPr lang="en-US" smtClean="0"/>
              <a:t>‹#›</a:t>
            </a:fld>
            <a:endParaRPr lang="en-US" dirty="0"/>
          </a:p>
        </p:txBody>
      </p:sp>
      <p:sp>
        <p:nvSpPr>
          <p:cNvPr id="7" name="Footer Placeholder 6">
            <a:extLst>
              <a:ext uri="{FF2B5EF4-FFF2-40B4-BE49-F238E27FC236}">
                <a16:creationId xmlns:a16="http://schemas.microsoft.com/office/drawing/2014/main" id="{B97095E3-54D2-CFD2-4F49-7536FC8641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8" name="Header Placeholder 7">
            <a:extLst>
              <a:ext uri="{FF2B5EF4-FFF2-40B4-BE49-F238E27FC236}">
                <a16:creationId xmlns:a16="http://schemas.microsoft.com/office/drawing/2014/main" id="{521EE01A-C0B5-5ECF-96DD-768F86AA15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3T10:54:45.087"/>
    </inkml:context>
    <inkml:brush xml:id="br0">
      <inkml:brushProperty name="width" value="0.1" units="cm"/>
      <inkml:brushProperty name="height" value="0.1" units="cm"/>
      <inkml:brushProperty name="color" value="#AE198D"/>
      <inkml:brushProperty name="inkEffects" value="galaxy"/>
      <inkml:brushProperty name="anchorX" value="-45432.72656"/>
      <inkml:brushProperty name="anchorY" value="-17823.63086"/>
      <inkml:brushProperty name="scaleFactor" value="0.5"/>
    </inkml:brush>
  </inkml:definitions>
  <inkml:trace contextRef="#ctx0" brushRef="#br0">1 1 24575,'0'0'0,"0"6"0,7 2 0,28-1 0,15-1 0,14 12 0,14-1 0,-3-1 0,-6-3 0,-10-5 0,-7-2 0,-8-4 0,-4-1 0,-4-1 0,-2 0 0,0-1 0,6 0 0,2 1 0,6-1 0,0 1 0,5 0 0,-2 0 0,4 0 0,-3 0 0,4 0 0,-4 0 0,3 0 0,-4 0 0,-3 0 0,-4 0 0,-4 0 0,-2 0 0,5 0 0,0 0 0,6 0 0,-2 0 0,-1 0 0,-2 0 0,4 0 0,-3 0 0,-1 0 0,-2 0 0,-3 0 0,6 0 0,-2 0 0,7 0 0,-2 0 0,5 0 0,-2 0 0,4 0 0,-3 0 0,3 0 0,-3 7 0,3 1 0,-4-1 0,-3-1 0,3 5 0,-4-1 0,6-1 0,-4-3 0,5-1 0,3 4 0,-2-1 0,-4 7 0,3-2 0,3-2 0,3-2 0,-2-4 0,-6-2 0,-4-1 0,-5-2 0,3 0 0,5 6 0,13 1 0,-2 6 0,-3 0 0,-5-1 0,-7-4 0,-5-2 0,-3-3 0,-3-1 0,-1-1 0,-1-2 0,0 1 0,0-1 0,1 1 0,0 6 0,0 1 0,0 0 0,7-1 0,1-2 0,6-1 0,0-2 0,-2 0 0,-3-1 0,-3 0 0,-3 0 0,-1-1 0,-1 1 0,6 0 0,0 0 0,7 0 0,-1 0 0,-2 0 0,-2 0 0,-3 0 0,-2 0 0,-2 0 0,-2 0 0,0 0 0,0 0 0,0 0 0,-1 0 0,8 7 0,1 0 0,6 1 0,0-2 0,4-2 0,-1-1 0,-4-2 0,-4 0 0,-2-1 0,3 0 0,-1 0 0,6-1 0,-2 1 0,5 0 0,-2 0 0,3 0 0,-2 0 0,3 0 0,-4 0 0,4 0 0,-3 0 0,2 0 0,-2 0 0,-5 0 0,-3 0 0,-3 0 0,-4 0 0,0 0 0,-2 0 0,-1 0 0,1 0 0,-7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3T10:49:18.994"/>
    </inkml:context>
    <inkml:brush xml:id="br0">
      <inkml:brushProperty name="width" value="0.05" units="cm"/>
      <inkml:brushProperty name="height" value="0.05" units="cm"/>
    </inkml:brush>
  </inkml:definitions>
  <inkml:trace contextRef="#ctx0" brushRef="#br0">0 5497 24575,'8'0'0,"-1"-1"0,1-1 0,-1 0 0,1 0 0,-1 0 0,0-1 0,0 0 0,0 0 0,0-1 0,7-5 0,61-47 0,40-41 0,109-86 0,-188 154 0,-1-2 0,-2-1 0,50-63 0,-56 61 0,2 1 0,1 1 0,2 2 0,50-38 0,-55 48 0,0-1 0,26-30 0,27-21 0,-66 61 0,248-205 0,-209 168 0,-3-3 0,77-98 0,-82 87 0,2 3 0,93-91 0,-115 125 0,-1-1 0,23-33 0,-27 33 0,0 1 0,1 2 0,30-26 0,4-2 0,-2-1 0,-2-3 0,-3-2 0,-2-2 0,-3-2 0,51-96 0,9-11 0,40-76 0,-33 54 0,-34 66 0,-57 93 0,41-48 0,-35 47 0,28-44 0,182-359 0,-157 283 0,58-83 0,-75 138 0,5 3 0,129-143 0,-123 161 0,4 4 0,2 3 0,3 3 0,3 5 0,95-54 0,238-94 0,-381 192 0,-16 8 0,55-26 0,82-24 0,-59 26 0,-58 18 0,0 1 0,1 3 0,1 1 0,81-9 0,81-2-1361,-204 21 1357,41-5-6822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3T10:50:16.084"/>
    </inkml:context>
    <inkml:brush xml:id="br0">
      <inkml:brushProperty name="width" value="0.05" units="cm"/>
      <inkml:brushProperty name="height" value="0.05" units="cm"/>
      <inkml:brushProperty name="color" value="#E71224"/>
    </inkml:brush>
  </inkml:definitions>
  <inkml:trace contextRef="#ctx0" brushRef="#br0">0 0 24575,'4'5'0,"-1"-1"0,1 1 0,-1 0 0,-1 0 0,1 0 0,-1 0 0,0 0 0,0 0 0,0 1 0,-1-1 0,2 12 0,3 66 0,-6-65 0,26 253 0,-18-204 0,1-16 0,16 57 0,-14-70 0,-2 2 0,-1-1 0,2 44 0,-4-16 0,3-1 0,4-1 0,20 67 0,9 43 0,-29-122 0,25 66 0,-21-70 0,18 78 0,-24-75 0,2 0 0,36 92 0,31 93 0,10 23 0,-65-193 0,-4 1 0,-2 1 0,15 112 0,-12-62 0,5-4 0,8 55 0,-24-113 0,35 108 0,-8-39 0,-25-71 0,-8-30 0,1 0 0,1 0 0,1-1 0,17 34 0,-21-51 0,0 0 0,0-1 0,1 1 0,0-1 0,0 0 0,0-1 0,1 1 0,0-1 0,0 0 0,1 0 0,-1-1 0,1 0 0,0 0 0,0-1 0,0 0 0,1 0 0,-1 0 0,1-1 0,7 1 0,41 5 0,1-4 0,-1-1 0,82-8 0,-16 1 0,23 2 0,284 4 0,-227 15 0,58 2 0,482 31 0,-615-29 0,-44-6 0,137 6 0,-167-18 0,54 11 0,-57-6 0,65 1 0,1207-9 0,-582-2 0,-721 2-273,1 0 0,0-2 0,-1-1 0,24-5 0,-19 0-6553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3T10:50:54.525"/>
    </inkml:context>
    <inkml:brush xml:id="br0">
      <inkml:brushProperty name="width" value="0.1" units="cm"/>
      <inkml:brushProperty name="height" value="0.1" units="cm"/>
      <inkml:brushProperty name="color" value="#AE198D"/>
      <inkml:brushProperty name="inkEffects" value="galaxy"/>
      <inkml:brushProperty name="anchorX" value="-15860.85742"/>
      <inkml:brushProperty name="anchorY" value="-7191.34912"/>
      <inkml:brushProperty name="scaleFactor" value="0.5"/>
    </inkml:brush>
  </inkml:definitions>
  <inkml:trace contextRef="#ctx0" brushRef="#br0">1 390 24575,'0'0'0,"0"-6"0,7-9 0,14 0 0,8-5 0,5 3 0,11-5 0,8 5 0,1 3 0,-3-2 0,-3 3 0,-5 3 0,-2-4 0,-4 2 0,-1 3 0,-1 2 0,0 3 0,-1 2 0,1-13 0,0 0 0,0 1 0,0 3 0,0 2 0,0 4 0,1 3 0,-1 1 0,0 1 0,0 0 0,1-6 0,-1-1 0,0-6 0,0 0 0,1 2 0,-1-5 0,0 3 0,1 3 0,-1 2 0,0 3 0,-7 3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3T10:51:01.461"/>
    </inkml:context>
    <inkml:brush xml:id="br0">
      <inkml:brushProperty name="width" value="0.1" units="cm"/>
      <inkml:brushProperty name="height" value="0.1" units="cm"/>
      <inkml:brushProperty name="color" value="#AE198D"/>
      <inkml:brushProperty name="inkEffects" value="galaxy"/>
      <inkml:brushProperty name="anchorX" value="-18466.57031"/>
      <inkml:brushProperty name="anchorY" value="-8071.83301"/>
      <inkml:brushProperty name="scaleFactor" value="0.5"/>
    </inkml:brush>
  </inkml:definitions>
  <inkml:trace contextRef="#ctx0" brushRef="#br0">0 249 24575,'0'0'0,"0"6"0,14 2 0,8 0 0,13-3 0,6 0 0,9-3 0,1 0 0,5-2 0,-3 1 0,-10-9 0,-5 1 0,-3 0 0,-2-7 0,-1-4 0,-7-7 0,1 3 0,1 4 0,1-2 0,3-3 0,1 4 0,9-3 0,1 4 0,1 4 0,-2 5 0,-1 4 0,-2 2 0,0 2 0,-9-5 0,-1-1 0,0 0 0,1 2 0,2 1 0,1 2 0,2 1 0,0 0 0,1 1 0,1 0 0,6 1 0,1-1 0,7 7 0,-1 1 0,-9 6 0,3 0 0,-1-3 0,-10 5 0,7-3 0,-2-2 0,7 10 0,1-1 0,-1 4 0,-2-4 0,-2-4 0,6 2 0,-2 3 0,6-4 0,-8 5 0,-3-4 0,-3-5 0,6 10 0,6 4 0,0-2 0,0 2 0,-4-6 0,-2 3 0,4 1 0,-1-5 0,-2-4 0,-2-5 0,5-4 0,-8 3 0,-2-1 0,-2 5 0,0-2 0,-8 6 0,0-3 0,1-3 0,2-3 0,2-3 0,1 4 0,1-2 0,2 0 0,0-3 0,1 6 0,-1-2 0,1 6 0,0-1 0,-1-3 0,1-3 0,-1 5 0,0-3 0,-6 6 0,-1-2 0,0 4 0,1-3 0,-5 4 0,1-3 0,-5 4 0,-6 3 0,-5 4 0,4 4 0,3-6 0,-1 3 0,5-7 0,-4 1 0,12 3 0,3-5 0,10 3 0,10 2 0,8 3 0,-2-5 0,-9 3 0,1-6 0,-4-5 0,4 2 0,-10 3 0,-1-3 0,-4-3 0,0 2 0,-1-2 0,1 3 0,-1-2 0,2-4 0,-8 5 0,1-4 0,0-2 0,2 4 0,8-3 0,2 6 0,8 4 0,0-2 0,5 3 0,-1 4 0,-4-4 0,-3-5 0,4 1 0,-3 4 0,5 3 0,-3-3 0,-9-5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0:52:55.01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11/13/2024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a:t>
            </a:fld>
            <a:endParaRPr lang="en-US" dirty="0"/>
          </a:p>
        </p:txBody>
      </p:sp>
    </p:spTree>
    <p:extLst>
      <p:ext uri="{BB962C8B-B14F-4D97-AF65-F5344CB8AC3E}">
        <p14:creationId xmlns:p14="http://schemas.microsoft.com/office/powerpoint/2010/main" val="1092453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10</a:t>
            </a:fld>
            <a:endParaRPr lang="en-US" dirty="0"/>
          </a:p>
        </p:txBody>
      </p:sp>
    </p:spTree>
    <p:extLst>
      <p:ext uri="{BB962C8B-B14F-4D97-AF65-F5344CB8AC3E}">
        <p14:creationId xmlns:p14="http://schemas.microsoft.com/office/powerpoint/2010/main" val="2737338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1E580-447F-6648-593D-CCE6A5008D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EA4527-F1F6-8A63-E788-DFE0FA111F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0F0E80-3CF5-B5FB-6217-9524B3E3D6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F2C06F-1E0A-DC21-AC80-21778DC89090}"/>
              </a:ext>
            </a:extLst>
          </p:cNvPr>
          <p:cNvSpPr>
            <a:spLocks noGrp="1"/>
          </p:cNvSpPr>
          <p:nvPr>
            <p:ph type="sldNum" sz="quarter" idx="5"/>
          </p:nvPr>
        </p:nvSpPr>
        <p:spPr/>
        <p:txBody>
          <a:bodyPr/>
          <a:lstStyle/>
          <a:p>
            <a:fld id="{A89C7E07-3C67-C64C-8DA0-0404F6303970}" type="slidenum">
              <a:rPr lang="en-US" smtClean="0"/>
              <a:t>11</a:t>
            </a:fld>
            <a:endParaRPr lang="en-US" dirty="0"/>
          </a:p>
        </p:txBody>
      </p:sp>
    </p:spTree>
    <p:extLst>
      <p:ext uri="{BB962C8B-B14F-4D97-AF65-F5344CB8AC3E}">
        <p14:creationId xmlns:p14="http://schemas.microsoft.com/office/powerpoint/2010/main" val="2514994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51A07-BAE2-8AE6-E828-A95216D665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1C5E05-1D83-900E-F952-9F574D8191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BC0653-3980-86F1-AC82-65663DF447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242368-9FA0-848B-E1E7-E7A596DB7F2D}"/>
              </a:ext>
            </a:extLst>
          </p:cNvPr>
          <p:cNvSpPr>
            <a:spLocks noGrp="1"/>
          </p:cNvSpPr>
          <p:nvPr>
            <p:ph type="sldNum" sz="quarter" idx="5"/>
          </p:nvPr>
        </p:nvSpPr>
        <p:spPr/>
        <p:txBody>
          <a:bodyPr/>
          <a:lstStyle/>
          <a:p>
            <a:fld id="{A89C7E07-3C67-C64C-8DA0-0404F6303970}" type="slidenum">
              <a:rPr lang="en-US" smtClean="0"/>
              <a:t>12</a:t>
            </a:fld>
            <a:endParaRPr lang="en-US" dirty="0"/>
          </a:p>
        </p:txBody>
      </p:sp>
    </p:spTree>
    <p:extLst>
      <p:ext uri="{BB962C8B-B14F-4D97-AF65-F5344CB8AC3E}">
        <p14:creationId xmlns:p14="http://schemas.microsoft.com/office/powerpoint/2010/main" val="384070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9AE99-E5BD-69BB-1321-11B4D3D892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5DB6A7-7878-B99E-5C4C-0AAE485416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C855A6-AEB9-D1D7-5723-808C6D1E5E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005740-FCC1-DCE7-295B-A9FF30144A09}"/>
              </a:ext>
            </a:extLst>
          </p:cNvPr>
          <p:cNvSpPr>
            <a:spLocks noGrp="1"/>
          </p:cNvSpPr>
          <p:nvPr>
            <p:ph type="sldNum" sz="quarter" idx="5"/>
          </p:nvPr>
        </p:nvSpPr>
        <p:spPr/>
        <p:txBody>
          <a:bodyPr/>
          <a:lstStyle/>
          <a:p>
            <a:fld id="{A89C7E07-3C67-C64C-8DA0-0404F6303970}" type="slidenum">
              <a:rPr lang="en-US" smtClean="0"/>
              <a:t>13</a:t>
            </a:fld>
            <a:endParaRPr lang="en-US" dirty="0"/>
          </a:p>
        </p:txBody>
      </p:sp>
    </p:spTree>
    <p:extLst>
      <p:ext uri="{BB962C8B-B14F-4D97-AF65-F5344CB8AC3E}">
        <p14:creationId xmlns:p14="http://schemas.microsoft.com/office/powerpoint/2010/main" val="3313971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3FDC4-2AE7-3D7C-80E0-F7D89E1EC3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E7CE53-B8BE-2606-8A84-EC5556A2A4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1C6D06-F968-B42B-6F13-145A251D01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CDE05A-017B-5246-E1CD-E6EBB09E37F5}"/>
              </a:ext>
            </a:extLst>
          </p:cNvPr>
          <p:cNvSpPr>
            <a:spLocks noGrp="1"/>
          </p:cNvSpPr>
          <p:nvPr>
            <p:ph type="sldNum" sz="quarter" idx="5"/>
          </p:nvPr>
        </p:nvSpPr>
        <p:spPr/>
        <p:txBody>
          <a:bodyPr/>
          <a:lstStyle/>
          <a:p>
            <a:fld id="{A89C7E07-3C67-C64C-8DA0-0404F6303970}" type="slidenum">
              <a:rPr lang="en-US" smtClean="0"/>
              <a:t>14</a:t>
            </a:fld>
            <a:endParaRPr lang="en-US" dirty="0"/>
          </a:p>
        </p:txBody>
      </p:sp>
    </p:spTree>
    <p:extLst>
      <p:ext uri="{BB962C8B-B14F-4D97-AF65-F5344CB8AC3E}">
        <p14:creationId xmlns:p14="http://schemas.microsoft.com/office/powerpoint/2010/main" val="451670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15</a:t>
            </a:fld>
            <a:endParaRPr lang="en-US" dirty="0"/>
          </a:p>
        </p:txBody>
      </p:sp>
    </p:spTree>
    <p:extLst>
      <p:ext uri="{BB962C8B-B14F-4D97-AF65-F5344CB8AC3E}">
        <p14:creationId xmlns:p14="http://schemas.microsoft.com/office/powerpoint/2010/main" val="920412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16</a:t>
            </a:fld>
            <a:endParaRPr lang="en-US" dirty="0"/>
          </a:p>
        </p:txBody>
      </p:sp>
    </p:spTree>
    <p:extLst>
      <p:ext uri="{BB962C8B-B14F-4D97-AF65-F5344CB8AC3E}">
        <p14:creationId xmlns:p14="http://schemas.microsoft.com/office/powerpoint/2010/main" val="3576248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17</a:t>
            </a:fld>
            <a:endParaRPr lang="en-US" dirty="0"/>
          </a:p>
        </p:txBody>
      </p:sp>
    </p:spTree>
    <p:extLst>
      <p:ext uri="{BB962C8B-B14F-4D97-AF65-F5344CB8AC3E}">
        <p14:creationId xmlns:p14="http://schemas.microsoft.com/office/powerpoint/2010/main" val="323011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1B459-4B6C-4911-401E-F9A2FF4620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B3E2A3-B975-BEC2-BA61-152E5A5FF2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6206F6-FC2B-E7A6-9F4B-2C0976BD00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934FEDE-1C72-DC70-E189-04D41373DB3F}"/>
              </a:ext>
            </a:extLst>
          </p:cNvPr>
          <p:cNvSpPr>
            <a:spLocks noGrp="1"/>
          </p:cNvSpPr>
          <p:nvPr>
            <p:ph type="sldNum" sz="quarter" idx="5"/>
          </p:nvPr>
        </p:nvSpPr>
        <p:spPr/>
        <p:txBody>
          <a:bodyPr/>
          <a:lstStyle/>
          <a:p>
            <a:fld id="{A89C7E07-3C67-C64C-8DA0-0404F6303970}" type="slidenum">
              <a:rPr lang="en-US" smtClean="0"/>
              <a:t>18</a:t>
            </a:fld>
            <a:endParaRPr lang="en-US" dirty="0"/>
          </a:p>
        </p:txBody>
      </p:sp>
    </p:spTree>
    <p:extLst>
      <p:ext uri="{BB962C8B-B14F-4D97-AF65-F5344CB8AC3E}">
        <p14:creationId xmlns:p14="http://schemas.microsoft.com/office/powerpoint/2010/main" val="4219771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19</a:t>
            </a:fld>
            <a:endParaRPr lang="en-US" dirty="0"/>
          </a:p>
        </p:txBody>
      </p:sp>
    </p:spTree>
    <p:extLst>
      <p:ext uri="{BB962C8B-B14F-4D97-AF65-F5344CB8AC3E}">
        <p14:creationId xmlns:p14="http://schemas.microsoft.com/office/powerpoint/2010/main" val="2945006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a:t>
            </a:fld>
            <a:endParaRPr lang="en-US" dirty="0"/>
          </a:p>
        </p:txBody>
      </p:sp>
    </p:spTree>
    <p:extLst>
      <p:ext uri="{BB962C8B-B14F-4D97-AF65-F5344CB8AC3E}">
        <p14:creationId xmlns:p14="http://schemas.microsoft.com/office/powerpoint/2010/main" val="3113416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5A1D6-E049-F093-AADB-1385D5D320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9D519B-298F-9195-95E8-D68DF1309C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F6043D-999F-377F-62A0-9A990DD37E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1A9139-4E87-D27F-D188-A88B6202D61F}"/>
              </a:ext>
            </a:extLst>
          </p:cNvPr>
          <p:cNvSpPr>
            <a:spLocks noGrp="1"/>
          </p:cNvSpPr>
          <p:nvPr>
            <p:ph type="sldNum" sz="quarter" idx="5"/>
          </p:nvPr>
        </p:nvSpPr>
        <p:spPr/>
        <p:txBody>
          <a:bodyPr/>
          <a:lstStyle/>
          <a:p>
            <a:fld id="{A89C7E07-3C67-C64C-8DA0-0404F6303970}" type="slidenum">
              <a:rPr lang="en-US" smtClean="0"/>
              <a:t>20</a:t>
            </a:fld>
            <a:endParaRPr lang="en-US" dirty="0"/>
          </a:p>
        </p:txBody>
      </p:sp>
    </p:spTree>
    <p:extLst>
      <p:ext uri="{BB962C8B-B14F-4D97-AF65-F5344CB8AC3E}">
        <p14:creationId xmlns:p14="http://schemas.microsoft.com/office/powerpoint/2010/main" val="402711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765FD-9411-9D55-EB80-82012FB1E0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A5DAF8-F98F-60BC-FC91-09ACCF84B6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3750AB-80F1-9636-A9E6-82D88813BE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78BE8E-1432-ADD2-7BA0-4265C2A27473}"/>
              </a:ext>
            </a:extLst>
          </p:cNvPr>
          <p:cNvSpPr>
            <a:spLocks noGrp="1"/>
          </p:cNvSpPr>
          <p:nvPr>
            <p:ph type="sldNum" sz="quarter" idx="5"/>
          </p:nvPr>
        </p:nvSpPr>
        <p:spPr/>
        <p:txBody>
          <a:bodyPr/>
          <a:lstStyle/>
          <a:p>
            <a:fld id="{A89C7E07-3C67-C64C-8DA0-0404F6303970}" type="slidenum">
              <a:rPr lang="en-US" smtClean="0"/>
              <a:t>21</a:t>
            </a:fld>
            <a:endParaRPr lang="en-US" dirty="0"/>
          </a:p>
        </p:txBody>
      </p:sp>
    </p:spTree>
    <p:extLst>
      <p:ext uri="{BB962C8B-B14F-4D97-AF65-F5344CB8AC3E}">
        <p14:creationId xmlns:p14="http://schemas.microsoft.com/office/powerpoint/2010/main" val="4223026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3F21B-1EB0-9380-F38E-5E6535FA5E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EDE64E-F011-08EB-4591-0EDFB05E79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D6F1C8-D45D-F62F-DD8C-6D38ACCCE6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D8FCB3-F703-8358-2405-A2CF8A3FCA63}"/>
              </a:ext>
            </a:extLst>
          </p:cNvPr>
          <p:cNvSpPr>
            <a:spLocks noGrp="1"/>
          </p:cNvSpPr>
          <p:nvPr>
            <p:ph type="sldNum" sz="quarter" idx="5"/>
          </p:nvPr>
        </p:nvSpPr>
        <p:spPr/>
        <p:txBody>
          <a:bodyPr/>
          <a:lstStyle/>
          <a:p>
            <a:fld id="{A89C7E07-3C67-C64C-8DA0-0404F6303970}" type="slidenum">
              <a:rPr lang="en-US" smtClean="0"/>
              <a:t>22</a:t>
            </a:fld>
            <a:endParaRPr lang="en-US" dirty="0"/>
          </a:p>
        </p:txBody>
      </p:sp>
    </p:spTree>
    <p:extLst>
      <p:ext uri="{BB962C8B-B14F-4D97-AF65-F5344CB8AC3E}">
        <p14:creationId xmlns:p14="http://schemas.microsoft.com/office/powerpoint/2010/main" val="30385710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23</a:t>
            </a:fld>
            <a:endParaRPr lang="en-US" dirty="0"/>
          </a:p>
        </p:txBody>
      </p:sp>
    </p:spTree>
    <p:extLst>
      <p:ext uri="{BB962C8B-B14F-4D97-AF65-F5344CB8AC3E}">
        <p14:creationId xmlns:p14="http://schemas.microsoft.com/office/powerpoint/2010/main" val="2420949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24</a:t>
            </a:fld>
            <a:endParaRPr lang="en-US" dirty="0"/>
          </a:p>
        </p:txBody>
      </p:sp>
    </p:spTree>
    <p:extLst>
      <p:ext uri="{BB962C8B-B14F-4D97-AF65-F5344CB8AC3E}">
        <p14:creationId xmlns:p14="http://schemas.microsoft.com/office/powerpoint/2010/main" val="5372982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B409F-7476-C8CC-EAA3-62FDD54C2F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9A308E-3BEB-2001-679C-03732AAC30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A0CB76-1BEC-5BDC-01B5-B418430573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DE3857-0863-F4F1-61E4-E34C202B4681}"/>
              </a:ext>
            </a:extLst>
          </p:cNvPr>
          <p:cNvSpPr>
            <a:spLocks noGrp="1"/>
          </p:cNvSpPr>
          <p:nvPr>
            <p:ph type="sldNum" sz="quarter" idx="5"/>
          </p:nvPr>
        </p:nvSpPr>
        <p:spPr/>
        <p:txBody>
          <a:bodyPr/>
          <a:lstStyle/>
          <a:p>
            <a:fld id="{A89C7E07-3C67-C64C-8DA0-0404F6303970}" type="slidenum">
              <a:rPr lang="en-US" smtClean="0"/>
              <a:t>26</a:t>
            </a:fld>
            <a:endParaRPr lang="en-US" dirty="0"/>
          </a:p>
        </p:txBody>
      </p:sp>
    </p:spTree>
    <p:extLst>
      <p:ext uri="{BB962C8B-B14F-4D97-AF65-F5344CB8AC3E}">
        <p14:creationId xmlns:p14="http://schemas.microsoft.com/office/powerpoint/2010/main" val="6206315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459E5-3BB5-833A-F707-755336E56A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C648BE-7F54-EDB5-B85D-AE9AEA9617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D7CE44-5237-ECF2-09D8-D9DD6EDF3D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774EAC-5FE8-E93A-B5CE-A770055DB903}"/>
              </a:ext>
            </a:extLst>
          </p:cNvPr>
          <p:cNvSpPr>
            <a:spLocks noGrp="1"/>
          </p:cNvSpPr>
          <p:nvPr>
            <p:ph type="sldNum" sz="quarter" idx="5"/>
          </p:nvPr>
        </p:nvSpPr>
        <p:spPr/>
        <p:txBody>
          <a:bodyPr/>
          <a:lstStyle/>
          <a:p>
            <a:fld id="{A89C7E07-3C67-C64C-8DA0-0404F6303970}" type="slidenum">
              <a:rPr lang="en-US" smtClean="0"/>
              <a:t>27</a:t>
            </a:fld>
            <a:endParaRPr lang="en-US" dirty="0"/>
          </a:p>
        </p:txBody>
      </p:sp>
    </p:spTree>
    <p:extLst>
      <p:ext uri="{BB962C8B-B14F-4D97-AF65-F5344CB8AC3E}">
        <p14:creationId xmlns:p14="http://schemas.microsoft.com/office/powerpoint/2010/main" val="17050275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BC04D-2568-C19F-6211-ABA7996CB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BD96A4-D432-FA69-5E46-4DF91D77CA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639921-CFBB-DE6F-31EB-81B758CA02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53E3F8-8185-F97B-2F08-1F44FCE2A5AB}"/>
              </a:ext>
            </a:extLst>
          </p:cNvPr>
          <p:cNvSpPr>
            <a:spLocks noGrp="1"/>
          </p:cNvSpPr>
          <p:nvPr>
            <p:ph type="sldNum" sz="quarter" idx="5"/>
          </p:nvPr>
        </p:nvSpPr>
        <p:spPr/>
        <p:txBody>
          <a:bodyPr/>
          <a:lstStyle/>
          <a:p>
            <a:fld id="{A89C7E07-3C67-C64C-8DA0-0404F6303970}" type="slidenum">
              <a:rPr lang="en-US" smtClean="0"/>
              <a:t>28</a:t>
            </a:fld>
            <a:endParaRPr lang="en-US" dirty="0"/>
          </a:p>
        </p:txBody>
      </p:sp>
    </p:spTree>
    <p:extLst>
      <p:ext uri="{BB962C8B-B14F-4D97-AF65-F5344CB8AC3E}">
        <p14:creationId xmlns:p14="http://schemas.microsoft.com/office/powerpoint/2010/main" val="3727777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3</a:t>
            </a:fld>
            <a:endParaRPr lang="en-US" dirty="0"/>
          </a:p>
        </p:txBody>
      </p:sp>
    </p:spTree>
    <p:extLst>
      <p:ext uri="{BB962C8B-B14F-4D97-AF65-F5344CB8AC3E}">
        <p14:creationId xmlns:p14="http://schemas.microsoft.com/office/powerpoint/2010/main" val="3373596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4</a:t>
            </a:fld>
            <a:endParaRPr lang="en-US" dirty="0"/>
          </a:p>
        </p:txBody>
      </p:sp>
    </p:spTree>
    <p:extLst>
      <p:ext uri="{BB962C8B-B14F-4D97-AF65-F5344CB8AC3E}">
        <p14:creationId xmlns:p14="http://schemas.microsoft.com/office/powerpoint/2010/main" val="876603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5</a:t>
            </a:fld>
            <a:endParaRPr lang="en-US" dirty="0"/>
          </a:p>
        </p:txBody>
      </p:sp>
    </p:spTree>
    <p:extLst>
      <p:ext uri="{BB962C8B-B14F-4D97-AF65-F5344CB8AC3E}">
        <p14:creationId xmlns:p14="http://schemas.microsoft.com/office/powerpoint/2010/main" val="1674262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8FCC3-3491-A085-2EAC-FE29E31D6A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C9B5DC-E96F-E63E-37D8-B835474475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1DA623-475C-2834-6815-B845C55897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26F5DB-6C14-AC80-3EDF-26ABBFCF3EE3}"/>
              </a:ext>
            </a:extLst>
          </p:cNvPr>
          <p:cNvSpPr>
            <a:spLocks noGrp="1"/>
          </p:cNvSpPr>
          <p:nvPr>
            <p:ph type="sldNum" sz="quarter" idx="5"/>
          </p:nvPr>
        </p:nvSpPr>
        <p:spPr/>
        <p:txBody>
          <a:bodyPr/>
          <a:lstStyle/>
          <a:p>
            <a:fld id="{A89C7E07-3C67-C64C-8DA0-0404F6303970}" type="slidenum">
              <a:rPr lang="en-US" smtClean="0"/>
              <a:t>6</a:t>
            </a:fld>
            <a:endParaRPr lang="en-US" dirty="0"/>
          </a:p>
        </p:txBody>
      </p:sp>
    </p:spTree>
    <p:extLst>
      <p:ext uri="{BB962C8B-B14F-4D97-AF65-F5344CB8AC3E}">
        <p14:creationId xmlns:p14="http://schemas.microsoft.com/office/powerpoint/2010/main" val="4061197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7FD74-86A9-FF4D-581C-E0298A0E67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F9F576-1F96-D90C-6999-A40B90885A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D7F750-1994-E586-6C1B-F8EAFE78EC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989A75-1076-E9D9-1410-493E6BC735D7}"/>
              </a:ext>
            </a:extLst>
          </p:cNvPr>
          <p:cNvSpPr>
            <a:spLocks noGrp="1"/>
          </p:cNvSpPr>
          <p:nvPr>
            <p:ph type="sldNum" sz="quarter" idx="5"/>
          </p:nvPr>
        </p:nvSpPr>
        <p:spPr/>
        <p:txBody>
          <a:bodyPr/>
          <a:lstStyle/>
          <a:p>
            <a:fld id="{A89C7E07-3C67-C64C-8DA0-0404F6303970}" type="slidenum">
              <a:rPr lang="en-US" smtClean="0"/>
              <a:t>7</a:t>
            </a:fld>
            <a:endParaRPr lang="en-US" dirty="0"/>
          </a:p>
        </p:txBody>
      </p:sp>
    </p:spTree>
    <p:extLst>
      <p:ext uri="{BB962C8B-B14F-4D97-AF65-F5344CB8AC3E}">
        <p14:creationId xmlns:p14="http://schemas.microsoft.com/office/powerpoint/2010/main" val="403648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8</a:t>
            </a:fld>
            <a:endParaRPr lang="en-US" dirty="0"/>
          </a:p>
        </p:txBody>
      </p:sp>
    </p:spTree>
    <p:extLst>
      <p:ext uri="{BB962C8B-B14F-4D97-AF65-F5344CB8AC3E}">
        <p14:creationId xmlns:p14="http://schemas.microsoft.com/office/powerpoint/2010/main" val="2730433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9</a:t>
            </a:fld>
            <a:endParaRPr lang="en-US" dirty="0"/>
          </a:p>
        </p:txBody>
      </p:sp>
    </p:spTree>
    <p:extLst>
      <p:ext uri="{BB962C8B-B14F-4D97-AF65-F5344CB8AC3E}">
        <p14:creationId xmlns:p14="http://schemas.microsoft.com/office/powerpoint/2010/main" val="3908276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327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tx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F555767-B3D8-BD57-1D42-7F6E1E66892B}"/>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9" name="Freeform 13">
              <a:extLst>
                <a:ext uri="{FF2B5EF4-FFF2-40B4-BE49-F238E27FC236}">
                  <a16:creationId xmlns:a16="http://schemas.microsoft.com/office/drawing/2014/main" id="{BC972B6D-098C-52F6-E990-52623B368FB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5" name="Freeform 14">
              <a:extLst>
                <a:ext uri="{FF2B5EF4-FFF2-40B4-BE49-F238E27FC236}">
                  <a16:creationId xmlns:a16="http://schemas.microsoft.com/office/drawing/2014/main" id="{3F0D3EE3-9A8C-531D-1EEE-1AFAB9F3BCA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5">
              <a:extLst>
                <a:ext uri="{FF2B5EF4-FFF2-40B4-BE49-F238E27FC236}">
                  <a16:creationId xmlns:a16="http://schemas.microsoft.com/office/drawing/2014/main" id="{A2BE192C-1768-890B-EC1B-5ED6E1F8259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3661409" y="4661717"/>
            <a:ext cx="7936230" cy="138076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3670935"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584005"/>
            <a:ext cx="2825115" cy="3999060"/>
          </a:xfrm>
        </p:spPr>
        <p:txBody>
          <a:bodyPr lIns="0" tIns="274320">
            <a:normAutofit/>
          </a:bodyPr>
          <a:lstStyle>
            <a:lvl1pPr marL="0" indent="0">
              <a:spcBef>
                <a:spcPts val="1800"/>
              </a:spcBef>
              <a:buFont typeface="Arial" panose="020B0604020202020204" pitchFamily="34" charset="0"/>
              <a:buNone/>
              <a:defRPr sz="2000"/>
            </a:lvl1pPr>
            <a:lvl2pPr marL="457200" indent="0">
              <a:spcBef>
                <a:spcPts val="1800"/>
              </a:spcBef>
              <a:buNone/>
              <a:defRPr sz="2000"/>
            </a:lvl2pPr>
            <a:lvl3pPr marL="914400" indent="0">
              <a:spcBef>
                <a:spcPts val="1800"/>
              </a:spcBef>
              <a:buNone/>
              <a:defRPr sz="2000"/>
            </a:lvl3pPr>
            <a:lvl4pPr marL="1371600" indent="0">
              <a:spcBef>
                <a:spcPts val="1800"/>
              </a:spcBef>
              <a:buNone/>
              <a:defRPr sz="2000"/>
            </a:lvl4pPr>
            <a:lvl5pPr marL="1828800" indent="0">
              <a:spcBef>
                <a:spcPts val="1800"/>
              </a:spcBef>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3670934" y="584005"/>
            <a:ext cx="7926705" cy="399906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2244329111"/>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a:normAutofit/>
          </a:bodyPr>
          <a:lstStyle>
            <a:lvl1pPr marL="342900" indent="-342900">
              <a:spcBef>
                <a:spcPts val="1800"/>
              </a:spcBef>
              <a:buFont typeface="Arial" panose="020B0604020202020204" pitchFamily="34" charset="0"/>
              <a:buChar char="•"/>
              <a:defRPr sz="2000"/>
            </a:lvl1pPr>
            <a:lvl2pPr>
              <a:spcBef>
                <a:spcPts val="18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649744719"/>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02400"/>
            <a:ext cx="10972800" cy="1570325"/>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594360" y="2628629"/>
            <a:ext cx="10972800" cy="3636740"/>
          </a:xfrm>
        </p:spPr>
        <p:txBody>
          <a:bodyPr>
            <a:noAutofit/>
          </a:bodyPr>
          <a:lstStyle>
            <a:lvl1pPr>
              <a:defRPr/>
            </a:lvl1pPr>
          </a:lstStyle>
          <a:p>
            <a:r>
              <a:rPr lang="en-US"/>
              <a:t>Click icon to add table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410957"/>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4" name="Straight Connector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9273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C3B64-C8FF-5922-829F-12AA817F96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97A551-4BD4-8BB4-771C-A206ABCE5D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C2A4B1-7617-DD8A-7FD0-AF5B817791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20490F-34F2-F23F-D129-6E6F5DF6ADF8}"/>
              </a:ext>
            </a:extLst>
          </p:cNvPr>
          <p:cNvSpPr>
            <a:spLocks noGrp="1"/>
          </p:cNvSpPr>
          <p:nvPr>
            <p:ph type="dt" sz="half" idx="10"/>
          </p:nvPr>
        </p:nvSpPr>
        <p:spPr/>
        <p:txBody>
          <a:bodyPr/>
          <a:lstStyle/>
          <a:p>
            <a:fld id="{9511590D-92C3-41AD-9C58-985BA4511DFF}" type="datetimeFigureOut">
              <a:rPr lang="en-US" smtClean="0"/>
              <a:t>11/13/2024</a:t>
            </a:fld>
            <a:endParaRPr lang="en-US"/>
          </a:p>
        </p:txBody>
      </p:sp>
      <p:sp>
        <p:nvSpPr>
          <p:cNvPr id="6" name="Footer Placeholder 5">
            <a:extLst>
              <a:ext uri="{FF2B5EF4-FFF2-40B4-BE49-F238E27FC236}">
                <a16:creationId xmlns:a16="http://schemas.microsoft.com/office/drawing/2014/main" id="{E71575DB-F355-62D4-7B1B-B44733F6D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E51A91-D2D0-4C24-2116-721B635A1F15}"/>
              </a:ext>
            </a:extLst>
          </p:cNvPr>
          <p:cNvSpPr>
            <a:spLocks noGrp="1"/>
          </p:cNvSpPr>
          <p:nvPr>
            <p:ph type="sldNum" sz="quarter" idx="12"/>
          </p:nvPr>
        </p:nvSpPr>
        <p:spPr/>
        <p:txBody>
          <a:bodyPr/>
          <a:lstStyle/>
          <a:p>
            <a:fld id="{F5B7A3BF-35AD-49AA-A19E-5E85D7C39A43}" type="slidenum">
              <a:rPr lang="en-US" smtClean="0"/>
              <a:t>‹#›</a:t>
            </a:fld>
            <a:endParaRPr lang="en-US"/>
          </a:p>
        </p:txBody>
      </p:sp>
    </p:spTree>
    <p:extLst>
      <p:ext uri="{BB962C8B-B14F-4D97-AF65-F5344CB8AC3E}">
        <p14:creationId xmlns:p14="http://schemas.microsoft.com/office/powerpoint/2010/main" val="2381743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anchor="b" anchorCtr="0">
            <a:noAutofit/>
          </a:bodyPr>
          <a:lstStyle>
            <a:lvl1pPr>
              <a:defRPr sz="4400" b="1" i="0" spc="50" baseline="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tx2">
                    <a:lumMod val="75000"/>
                  </a:schemeClr>
                </a:solidFill>
                <a:latin typeface="+mn-lt"/>
                <a:ea typeface="+mn-ea"/>
                <a:cs typeface="+mn-cs"/>
              </a:defRPr>
            </a:lvl1pPr>
            <a:lvl2pPr indent="-283464">
              <a:spcBef>
                <a:spcPts val="6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294A09A9-5501-47C1-A89A-A340965A2BE2}" type="slidenum">
              <a:rPr lang="en-US" smtClean="0"/>
              <a:pPr/>
              <a:t>‹#›</a:t>
            </a:fld>
            <a:endParaRPr lang="en-US" dirty="0">
              <a:latin typeface="+mn-lt"/>
            </a:endParaRPr>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808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3"/>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79D0555-EBDC-B53A-212D-A5921795FEC8}"/>
              </a:ext>
            </a:extLst>
          </p:cNvPr>
          <p:cNvSpPr>
            <a:spLocks noGrp="1"/>
          </p:cNvSpPr>
          <p:nvPr>
            <p:ph type="pic" sz="quarter" idx="13"/>
          </p:nvPr>
        </p:nvSpPr>
        <p:spPr>
          <a:xfrm>
            <a:off x="0" y="0"/>
            <a:ext cx="12192000" cy="6880543"/>
          </a:xfrm>
          <a:custGeom>
            <a:avLst/>
            <a:gdLst>
              <a:gd name="connsiteX0" fmla="*/ 6309360 w 12192000"/>
              <a:gd name="connsiteY0" fmla="*/ 3951843 h 6880543"/>
              <a:gd name="connsiteX1" fmla="*/ 6309360 w 12192000"/>
              <a:gd name="connsiteY1" fmla="*/ 4052427 h 6880543"/>
              <a:gd name="connsiteX2" fmla="*/ 8442960 w 12192000"/>
              <a:gd name="connsiteY2" fmla="*/ 4052427 h 6880543"/>
              <a:gd name="connsiteX3" fmla="*/ 8442960 w 12192000"/>
              <a:gd name="connsiteY3" fmla="*/ 3951843 h 6880543"/>
              <a:gd name="connsiteX4" fmla="*/ 0 w 12192000"/>
              <a:gd name="connsiteY4" fmla="*/ 0 h 6880543"/>
              <a:gd name="connsiteX5" fmla="*/ 12192000 w 12192000"/>
              <a:gd name="connsiteY5" fmla="*/ 0 h 6880543"/>
              <a:gd name="connsiteX6" fmla="*/ 12192000 w 12192000"/>
              <a:gd name="connsiteY6" fmla="*/ 6880543 h 6880543"/>
              <a:gd name="connsiteX7" fmla="*/ 0 w 12192000"/>
              <a:gd name="connsiteY7" fmla="*/ 6880543 h 688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80543">
                <a:moveTo>
                  <a:pt x="6309360" y="3951843"/>
                </a:moveTo>
                <a:lnTo>
                  <a:pt x="6309360" y="4052427"/>
                </a:lnTo>
                <a:lnTo>
                  <a:pt x="8442960" y="4052427"/>
                </a:lnTo>
                <a:lnTo>
                  <a:pt x="8442960" y="3951843"/>
                </a:lnTo>
                <a:close/>
                <a:moveTo>
                  <a:pt x="0" y="0"/>
                </a:moveTo>
                <a:lnTo>
                  <a:pt x="12192000" y="0"/>
                </a:lnTo>
                <a:lnTo>
                  <a:pt x="12192000" y="6880543"/>
                </a:lnTo>
                <a:lnTo>
                  <a:pt x="0" y="6880543"/>
                </a:lnTo>
                <a:close/>
              </a:path>
            </a:pathLst>
          </a:custGeom>
        </p:spPr>
        <p:txBody>
          <a:bodyPr wrap="square" tIns="182880">
            <a:noAutofit/>
          </a:bodyPr>
          <a:lstStyle>
            <a:lvl1pPr marL="0" indent="0" algn="ctr">
              <a:buNone/>
              <a:defRPr sz="2000">
                <a:solidFill>
                  <a:schemeClr val="tx1"/>
                </a:solidFill>
              </a:defRPr>
            </a:lvl1p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hasCustomPrompt="1"/>
          </p:nvPr>
        </p:nvSpPr>
        <p:spPr>
          <a:xfrm>
            <a:off x="6309359" y="444933"/>
            <a:ext cx="5477479" cy="3291840"/>
          </a:xfrm>
          <a:prstGeom prst="rect">
            <a:avLst/>
          </a:prstGeom>
        </p:spPr>
        <p:txBody>
          <a:bodyPr lIns="0" tIns="0" rIns="0" bIns="0" anchor="b" anchorCtr="0">
            <a:noAutofit/>
          </a:bodyPr>
          <a:lstStyle>
            <a:lvl1pPr>
              <a:defRPr sz="6000" b="1" i="0" baseline="0">
                <a:solidFill>
                  <a:schemeClr val="tx1"/>
                </a:solidFill>
                <a:latin typeface="+mj-lt"/>
              </a:defRPr>
            </a:lvl1pPr>
          </a:lstStyle>
          <a:p>
            <a:r>
              <a:rPr lang="en-US" dirty="0"/>
              <a:t>Click to add title </a:t>
            </a:r>
          </a:p>
        </p:txBody>
      </p:sp>
      <p:sp>
        <p:nvSpPr>
          <p:cNvPr id="7" name="Rectangle 6">
            <a:extLst>
              <a:ext uri="{FF2B5EF4-FFF2-40B4-BE49-F238E27FC236}">
                <a16:creationId xmlns:a16="http://schemas.microsoft.com/office/drawing/2014/main" id="{D96BA398-1ED2-1FCA-63B9-8915A8C7A524}"/>
              </a:ext>
              <a:ext uri="{C183D7F6-B498-43B3-948B-1728B52AA6E4}">
                <adec:decorative xmlns:adec="http://schemas.microsoft.com/office/drawing/2017/decorative" val="1"/>
              </a:ext>
            </a:extLst>
          </p:cNvPr>
          <p:cNvSpPr/>
          <p:nvPr userDrawn="1"/>
        </p:nvSpPr>
        <p:spPr>
          <a:xfrm>
            <a:off x="6309360" y="3951843"/>
            <a:ext cx="2133600"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9169562"/>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299835" y="43052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sp>
        <p:nvSpPr>
          <p:cNvPr id="6" name="Picture Placeholder 5">
            <a:extLst>
              <a:ext uri="{FF2B5EF4-FFF2-40B4-BE49-F238E27FC236}">
                <a16:creationId xmlns:a16="http://schemas.microsoft.com/office/drawing/2014/main" id="{A9973BC6-F6E5-0B3B-C8AB-0AC4020D4E8B}"/>
              </a:ext>
            </a:extLst>
          </p:cNvPr>
          <p:cNvSpPr>
            <a:spLocks noGrp="1"/>
          </p:cNvSpPr>
          <p:nvPr>
            <p:ph type="pic" sz="quarter" idx="12"/>
          </p:nvPr>
        </p:nvSpPr>
        <p:spPr>
          <a:xfrm>
            <a:off x="0" y="-11113"/>
            <a:ext cx="5791200" cy="6880226"/>
          </a:xfrm>
        </p:spPr>
        <p:txBody>
          <a:bodyPr>
            <a:normAutofit/>
          </a:bodyPr>
          <a:lstStyle>
            <a:lvl1pPr marL="0" indent="0" algn="ctr">
              <a:buNone/>
              <a:defRPr sz="2000"/>
            </a:lvl1pPr>
          </a:lstStyle>
          <a:p>
            <a:r>
              <a:rPr lang="en-US"/>
              <a:t>Click icon to add picture</a:t>
            </a:r>
            <a:endParaRPr lang="en-US" dirty="0"/>
          </a:p>
        </p:txBody>
      </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299835" y="456860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7" name="Straight Connector 6">
            <a:extLst>
              <a:ext uri="{FF2B5EF4-FFF2-40B4-BE49-F238E27FC236}">
                <a16:creationId xmlns:a16="http://schemas.microsoft.com/office/drawing/2014/main" id="{29169ED6-4B82-6844-119F-AC15CDF2D3E5}"/>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791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mmary 2">
    <p:bg>
      <p:bgPr>
        <a:solidFill>
          <a:schemeClr val="tx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57F1500-1A16-D1EF-4F0C-030852B291FC}"/>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2D07A0BE-3890-193E-9439-F294E61A71B9}"/>
              </a:ext>
              <a:ext uri="{C183D7F6-B498-43B3-948B-1728B52AA6E4}">
                <adec:decorative xmlns:adec="http://schemas.microsoft.com/office/drawing/2017/decorative" val="1"/>
              </a:ext>
            </a:extLst>
          </p:cNvPr>
          <p:cNvGrpSpPr>
            <a:grpSpLocks/>
          </p:cNvGrpSpPr>
          <p:nvPr userDrawn="1"/>
        </p:nvGrpSpPr>
        <p:grpSpPr bwMode="auto">
          <a:xfrm rot="16200000" flipV="1">
            <a:off x="0" y="3900132"/>
            <a:ext cx="2959226" cy="2959226"/>
            <a:chOff x="0" y="12289"/>
            <a:chExt cx="3550" cy="3551"/>
          </a:xfrm>
        </p:grpSpPr>
        <p:sp>
          <p:nvSpPr>
            <p:cNvPr id="11" name="Freeform 19">
              <a:extLst>
                <a:ext uri="{FF2B5EF4-FFF2-40B4-BE49-F238E27FC236}">
                  <a16:creationId xmlns:a16="http://schemas.microsoft.com/office/drawing/2014/main" id="{C05217ED-C258-E6CE-BA7F-28A6EA41BCD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20">
              <a:extLst>
                <a:ext uri="{FF2B5EF4-FFF2-40B4-BE49-F238E27FC236}">
                  <a16:creationId xmlns:a16="http://schemas.microsoft.com/office/drawing/2014/main" id="{F3E11A1F-14DD-BA35-D7D7-4D4ADEAA348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21">
              <a:extLst>
                <a:ext uri="{FF2B5EF4-FFF2-40B4-BE49-F238E27FC236}">
                  <a16:creationId xmlns:a16="http://schemas.microsoft.com/office/drawing/2014/main" id="{F14541B0-973F-7E21-1019-D2FB83C8C0D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594360" y="102875"/>
            <a:ext cx="10873740" cy="1680205"/>
          </a:xfrm>
          <a:prstGeom prst="rect">
            <a:avLst/>
          </a:prstGeom>
        </p:spPr>
        <p:txBody>
          <a:bodyPr lIns="0" tIns="0" rIns="0" bIns="0" anchor="b" anchorCtr="0">
            <a:noAutofit/>
          </a:bodyPr>
          <a:lstStyle>
            <a:lvl1pPr>
              <a:defRPr sz="4400" b="1" i="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6FE0DC0-B0D7-F4D6-8038-177AD7A8C211}"/>
              </a:ext>
            </a:extLst>
          </p:cNvPr>
          <p:cNvSpPr>
            <a:spLocks noGrp="1"/>
          </p:cNvSpPr>
          <p:nvPr>
            <p:ph sz="quarter" idx="13" hasCustomPrompt="1"/>
          </p:nvPr>
        </p:nvSpPr>
        <p:spPr>
          <a:xfrm>
            <a:off x="3657600" y="2282008"/>
            <a:ext cx="7810500" cy="3699328"/>
          </a:xfrm>
        </p:spPr>
        <p:txBody>
          <a:bodyPr lIns="0" tIns="228600" rIns="0" bIns="0">
            <a:normAutofit/>
          </a:bodyPr>
          <a:lstStyle>
            <a:lvl1pPr marL="283464" indent="-283464">
              <a:spcBef>
                <a:spcPts val="1800"/>
              </a:spcBef>
              <a:buFont typeface="Arial" panose="020B0604020202020204" pitchFamily="34" charset="0"/>
              <a:buChar char="•"/>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7ED58739-4346-5104-B1AC-89ED035912AF}"/>
              </a:ext>
            </a:extLst>
          </p:cNvPr>
          <p:cNvSpPr>
            <a:spLocks noGrp="1"/>
          </p:cNvSpPr>
          <p:nvPr>
            <p:ph type="sldNum" sz="quarter" idx="22"/>
          </p:nvPr>
        </p:nvSpPr>
        <p:spPr/>
        <p:txBody>
          <a:bodyPr/>
          <a:lstStyle/>
          <a:p>
            <a:fld id="{294A09A9-5501-47C1-A89A-A340965A2BE2}" type="slidenum">
              <a:rPr lang="en-US" smtClean="0"/>
              <a:pPr/>
              <a:t>‹#›</a:t>
            </a:fld>
            <a:endParaRPr lang="en-US" dirty="0">
              <a:latin typeface="+mn-lt"/>
            </a:endParaRPr>
          </a:p>
        </p:txBody>
      </p:sp>
      <p:sp>
        <p:nvSpPr>
          <p:cNvPr id="5" name="Date Placeholder 4">
            <a:extLst>
              <a:ext uri="{FF2B5EF4-FFF2-40B4-BE49-F238E27FC236}">
                <a16:creationId xmlns:a16="http://schemas.microsoft.com/office/drawing/2014/main" id="{E9272B8D-F380-9F1A-C8E6-BDD2352B1763}"/>
              </a:ext>
            </a:extLst>
          </p:cNvPr>
          <p:cNvSpPr>
            <a:spLocks noGrp="1"/>
          </p:cNvSpPr>
          <p:nvPr>
            <p:ph type="dt" sz="half" idx="21"/>
          </p:nvPr>
        </p:nvSpPr>
        <p:spPr/>
        <p:txBody>
          <a:bodyPr/>
          <a:lstStyle/>
          <a:p>
            <a:endParaRPr lang="en-US" dirty="0">
              <a:latin typeface="+mn-lt"/>
            </a:endParaRPr>
          </a:p>
        </p:txBody>
      </p:sp>
    </p:spTree>
    <p:extLst>
      <p:ext uri="{BB962C8B-B14F-4D97-AF65-F5344CB8AC3E}">
        <p14:creationId xmlns:p14="http://schemas.microsoft.com/office/powerpoint/2010/main" val="14029641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09905"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spTree>
    <p:extLst>
      <p:ext uri="{BB962C8B-B14F-4D97-AF65-F5344CB8AC3E}">
        <p14:creationId xmlns:p14="http://schemas.microsoft.com/office/powerpoint/2010/main" val="202710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2">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278129"/>
            <a:ext cx="9778365" cy="149459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F14DA3C5-63E4-BAFB-1D68-47F71EEEE538}"/>
              </a:ext>
            </a:extLst>
          </p:cNvPr>
          <p:cNvSpPr>
            <a:spLocks noGrp="1"/>
          </p:cNvSpPr>
          <p:nvPr>
            <p:ph sz="quarter" idx="15" hasCustomPrompt="1"/>
          </p:nvPr>
        </p:nvSpPr>
        <p:spPr>
          <a:xfrm>
            <a:off x="594360"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9436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5">
            <a:extLst>
              <a:ext uri="{FF2B5EF4-FFF2-40B4-BE49-F238E27FC236}">
                <a16:creationId xmlns:a16="http://schemas.microsoft.com/office/drawing/2014/main" id="{BD11386D-847E-8CF5-E56A-42E80A65A089}"/>
              </a:ext>
            </a:extLst>
          </p:cNvPr>
          <p:cNvSpPr>
            <a:spLocks noGrp="1"/>
          </p:cNvSpPr>
          <p:nvPr>
            <p:ph sz="quarter" idx="16" hasCustomPrompt="1"/>
          </p:nvPr>
        </p:nvSpPr>
        <p:spPr>
          <a:xfrm>
            <a:off x="5881898" y="2676525"/>
            <a:ext cx="4490827" cy="3597470"/>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1056953"/>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2E558A9-6DD6-E21D-3A8F-6707E1DD19F1}"/>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12" name="AutoShape 24">
              <a:extLst>
                <a:ext uri="{FF2B5EF4-FFF2-40B4-BE49-F238E27FC236}">
                  <a16:creationId xmlns:a16="http://schemas.microsoft.com/office/drawing/2014/main" id="{3FC994E4-318C-1E66-B4E4-8F8FD08E098F}"/>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7">
              <a:extLst>
                <a:ext uri="{FF2B5EF4-FFF2-40B4-BE49-F238E27FC236}">
                  <a16:creationId xmlns:a16="http://schemas.microsoft.com/office/drawing/2014/main" id="{17C00E6B-F625-6D6C-8364-9DD9F3C3628F}"/>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8">
              <a:extLst>
                <a:ext uri="{FF2B5EF4-FFF2-40B4-BE49-F238E27FC236}">
                  <a16:creationId xmlns:a16="http://schemas.microsoft.com/office/drawing/2014/main" id="{C6197B87-4F65-7981-9463-84830CD3687F}"/>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9">
              <a:extLst>
                <a:ext uri="{FF2B5EF4-FFF2-40B4-BE49-F238E27FC236}">
                  <a16:creationId xmlns:a16="http://schemas.microsoft.com/office/drawing/2014/main" id="{86AA517C-7217-D864-B7E7-40984A2880D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9" name="Freeform 10">
              <a:extLst>
                <a:ext uri="{FF2B5EF4-FFF2-40B4-BE49-F238E27FC236}">
                  <a16:creationId xmlns:a16="http://schemas.microsoft.com/office/drawing/2014/main" id="{524013C6-491C-CAA2-5BD6-7C73596711C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6318885" y="3499667"/>
            <a:ext cx="4939666" cy="2542810"/>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6347460" y="631317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603885" y="457201"/>
            <a:ext cx="5198269" cy="2305050"/>
          </a:xfrm>
        </p:spPr>
        <p:txBody>
          <a:bodyPr lIns="0" tIns="274320">
            <a:normAutofit/>
          </a:bodyPr>
          <a:lstStyle>
            <a:lvl1pPr marL="457200" indent="-457200">
              <a:spcBef>
                <a:spcPts val="1800"/>
              </a:spcBef>
              <a:buFont typeface="+mj-lt"/>
              <a:buAutoNum type="arabicPeriod"/>
              <a:defRPr sz="2000"/>
            </a:lvl1pPr>
            <a:lvl2pPr marL="914400" indent="-457200">
              <a:spcBef>
                <a:spcPts val="1800"/>
              </a:spcBef>
              <a:buFont typeface="+mj-lt"/>
              <a:buAutoNum type="alphaLcPeriod"/>
              <a:defRPr sz="2000"/>
            </a:lvl2pPr>
            <a:lvl3pPr marL="1371600" indent="-457200">
              <a:spcBef>
                <a:spcPts val="1800"/>
              </a:spcBef>
              <a:buFont typeface="+mj-lt"/>
              <a:buAutoNum type="arabicParenR"/>
              <a:defRPr sz="2000"/>
            </a:lvl3pPr>
            <a:lvl4pPr marL="1371600" indent="0">
              <a:spcBef>
                <a:spcPts val="1800"/>
              </a:spcBef>
              <a:buFont typeface="+mj-lt"/>
              <a:buNone/>
              <a:defRPr sz="2000"/>
            </a:lvl4pPr>
            <a:lvl5pPr marL="2286000" indent="-457200">
              <a:spcBef>
                <a:spcPts val="1800"/>
              </a:spcBef>
              <a:buFont typeface="+mj-lt"/>
              <a:buAutoNum type="arabicPeriod"/>
              <a:defRPr sz="2000"/>
            </a:lvl5pPr>
          </a:lstStyle>
          <a:p>
            <a:pPr lvl="0"/>
            <a:r>
              <a:rPr lang="en-US" dirty="0"/>
              <a:t>Click to add content</a:t>
            </a:r>
          </a:p>
          <a:p>
            <a:pPr lvl="1"/>
            <a:r>
              <a:rPr lang="en-US" dirty="0"/>
              <a:t>Second level</a:t>
            </a:r>
          </a:p>
          <a:p>
            <a:pPr lvl="2"/>
            <a:r>
              <a:rPr lang="en-US" dirty="0"/>
              <a:t>Third level</a:t>
            </a:r>
          </a:p>
          <a:p>
            <a:pPr lvl="3"/>
            <a:endParaRPr lang="en-US" dirty="0"/>
          </a:p>
        </p:txBody>
      </p:sp>
      <p:sp>
        <p:nvSpPr>
          <p:cNvPr id="2" name="Content Placeholder 5">
            <a:extLst>
              <a:ext uri="{FF2B5EF4-FFF2-40B4-BE49-F238E27FC236}">
                <a16:creationId xmlns:a16="http://schemas.microsoft.com/office/drawing/2014/main" id="{3AC171DA-232D-44C1-6B93-40BACB298F4B}"/>
              </a:ext>
            </a:extLst>
          </p:cNvPr>
          <p:cNvSpPr>
            <a:spLocks noGrp="1"/>
          </p:cNvSpPr>
          <p:nvPr>
            <p:ph sz="quarter" idx="15" hasCustomPrompt="1"/>
          </p:nvPr>
        </p:nvSpPr>
        <p:spPr>
          <a:xfrm>
            <a:off x="594360" y="2810595"/>
            <a:ext cx="5198269" cy="3319513"/>
          </a:xfrm>
        </p:spPr>
        <p:txBody>
          <a:bodyPr lIns="0" tIns="45720" rIns="0" bIns="0">
            <a:normAutofit/>
          </a:bodyPr>
          <a:lstStyle>
            <a:lvl1pPr marL="0" indent="0">
              <a:spcBef>
                <a:spcPts val="1800"/>
              </a:spcBef>
              <a:buFont typeface="Arial" panose="020B0604020202020204" pitchFamily="34" charset="0"/>
              <a:buNone/>
              <a:defRPr sz="2000"/>
            </a:lvl1pPr>
            <a:lvl2pPr marL="283464" indent="-283464">
              <a:spcBef>
                <a:spcPts val="1800"/>
              </a:spcBef>
              <a:defRPr sz="2000"/>
            </a:lvl2pPr>
            <a:lvl3pPr marL="548640" indent="-283464">
              <a:spcBef>
                <a:spcPts val="1800"/>
              </a:spcBef>
              <a:defRPr sz="2000"/>
            </a:lvl3pPr>
            <a:lvl4pPr marL="822960" indent="-283464">
              <a:spcBef>
                <a:spcPts val="1800"/>
              </a:spcBef>
              <a:defRPr sz="2000"/>
            </a:lvl4pPr>
            <a:lvl5pPr marL="1005840"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55460680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75310" y="278129"/>
            <a:ext cx="5063490" cy="2354026"/>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sp>
        <p:nvSpPr>
          <p:cNvPr id="3" name="Content Placeholder 5">
            <a:extLst>
              <a:ext uri="{FF2B5EF4-FFF2-40B4-BE49-F238E27FC236}">
                <a16:creationId xmlns:a16="http://schemas.microsoft.com/office/drawing/2014/main" id="{1EF4505D-6803-3813-7738-049963427819}"/>
              </a:ext>
            </a:extLst>
          </p:cNvPr>
          <p:cNvSpPr>
            <a:spLocks noGrp="1"/>
          </p:cNvSpPr>
          <p:nvPr>
            <p:ph sz="quarter" idx="16" hasCustomPrompt="1"/>
          </p:nvPr>
        </p:nvSpPr>
        <p:spPr>
          <a:xfrm>
            <a:off x="594360" y="3279579"/>
            <a:ext cx="5044440" cy="2994415"/>
          </a:xfrm>
        </p:spPr>
        <p:txBody>
          <a:bodyPr lIns="0" tIns="228600" rIns="0" bIns="0">
            <a:normAutofit/>
          </a:bodyPr>
          <a:lstStyle>
            <a:lvl1pPr marL="0" indent="0">
              <a:spcBef>
                <a:spcPts val="1800"/>
              </a:spcBef>
              <a:buFont typeface="Arial" panose="020B0604020202020204" pitchFamily="34" charset="0"/>
              <a:buNone/>
              <a:defRPr sz="2000"/>
            </a:lvl1pPr>
            <a:lvl2pPr indent="-283464">
              <a:spcBef>
                <a:spcPts val="18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997459"/>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12" name="Picture Placeholder 11">
            <a:extLst>
              <a:ext uri="{FF2B5EF4-FFF2-40B4-BE49-F238E27FC236}">
                <a16:creationId xmlns:a16="http://schemas.microsoft.com/office/drawing/2014/main" id="{4658637A-5D36-6127-19BC-C203E23FA49F}"/>
              </a:ext>
            </a:extLst>
          </p:cNvPr>
          <p:cNvSpPr>
            <a:spLocks noGrp="1"/>
          </p:cNvSpPr>
          <p:nvPr>
            <p:ph type="pic" sz="quarter" idx="15"/>
          </p:nvPr>
        </p:nvSpPr>
        <p:spPr>
          <a:xfrm>
            <a:off x="6096000" y="0"/>
            <a:ext cx="6118225" cy="6858000"/>
          </a:xfrm>
        </p:spPr>
        <p:txBody>
          <a:bodyPr>
            <a:normAutofit/>
          </a:bodyPr>
          <a:lstStyle>
            <a:lvl1pPr marL="0" indent="0" algn="ctr">
              <a:buNone/>
              <a:defRPr sz="2000">
                <a:solidFill>
                  <a:schemeClr val="bg1"/>
                </a:solidFill>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Tree>
    <p:extLst>
      <p:ext uri="{BB962C8B-B14F-4D97-AF65-F5344CB8AC3E}">
        <p14:creationId xmlns:p14="http://schemas.microsoft.com/office/powerpoint/2010/main" val="142931976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59436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59436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1133648"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endParaRPr lang="en-US" dirty="0">
              <a:latin typeface="+mn-lt"/>
            </a:endParaRPr>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594360" y="6332220"/>
            <a:ext cx="523240" cy="247651"/>
          </a:xfrm>
          <a:prstGeom prst="rect">
            <a:avLst/>
          </a:prstGeom>
        </p:spPr>
        <p:txBody>
          <a:bodyPr vert="horz" lIns="0" tIns="0" rIns="0" bIns="0" rtlCol="0" anchor="t" anchorCtr="0"/>
          <a:lstStyle>
            <a:lvl1pPr algn="l">
              <a:defRPr sz="1100" b="1" i="0">
                <a:solidFill>
                  <a:schemeClr val="bg1"/>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711" r:id="rId1"/>
    <p:sldLayoutId id="2147483698" r:id="rId2"/>
    <p:sldLayoutId id="2147483710" r:id="rId3"/>
    <p:sldLayoutId id="2147483700" r:id="rId4"/>
    <p:sldLayoutId id="2147483701" r:id="rId5"/>
    <p:sldLayoutId id="2147483659" r:id="rId6"/>
    <p:sldLayoutId id="2147483709" r:id="rId7"/>
    <p:sldLayoutId id="2147483708" r:id="rId8"/>
    <p:sldLayoutId id="2147483707" r:id="rId9"/>
    <p:sldLayoutId id="2147483706" r:id="rId10"/>
    <p:sldLayoutId id="2147483705" r:id="rId11"/>
    <p:sldLayoutId id="2147483704" r:id="rId12"/>
    <p:sldLayoutId id="2147483703" r:id="rId13"/>
    <p:sldLayoutId id="2147483712" r:id="rId14"/>
  </p:sldLayoutIdLst>
  <p:hf sldNum="0" hdr="0" ftr="0" dt="0"/>
  <p:txStyles>
    <p:title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jpe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jpeg"/><Relationship Id="rId10" Type="http://schemas.openxmlformats.org/officeDocument/2006/relationships/image" Target="../media/image22.png"/><Relationship Id="rId4" Type="http://schemas.openxmlformats.org/officeDocument/2006/relationships/image" Target="../media/image2.jpe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1.jpe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1.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250.png"/><Relationship Id="rId3" Type="http://schemas.openxmlformats.org/officeDocument/2006/relationships/image" Target="../media/image1.jpeg"/><Relationship Id="rId7" Type="http://schemas.openxmlformats.org/officeDocument/2006/relationships/customXml" Target="../ink/ink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3.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3.pn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customXml" Target="../ink/ink5.xml"/><Relationship Id="rId3" Type="http://schemas.openxmlformats.org/officeDocument/2006/relationships/image" Target="../media/image1.jpeg"/><Relationship Id="rId7" Type="http://schemas.openxmlformats.org/officeDocument/2006/relationships/customXml" Target="../ink/ink2.xml"/><Relationship Id="rId12" Type="http://schemas.openxmlformats.org/officeDocument/2006/relationships/image" Target="../media/image31.png"/><Relationship Id="rId2" Type="http://schemas.openxmlformats.org/officeDocument/2006/relationships/notesSlide" Target="../notesSlides/notesSlide22.xml"/><Relationship Id="rId16" Type="http://schemas.openxmlformats.org/officeDocument/2006/relationships/image" Target="../media/image33.png"/><Relationship Id="rId1" Type="http://schemas.openxmlformats.org/officeDocument/2006/relationships/slideLayout" Target="../slideLayouts/slideLayout5.xml"/><Relationship Id="rId6" Type="http://schemas.openxmlformats.org/officeDocument/2006/relationships/image" Target="../media/image27.png"/><Relationship Id="rId11" Type="http://schemas.openxmlformats.org/officeDocument/2006/relationships/customXml" Target="../ink/ink4.xml"/><Relationship Id="rId5" Type="http://schemas.openxmlformats.org/officeDocument/2006/relationships/image" Target="../media/image3.png"/><Relationship Id="rId15" Type="http://schemas.openxmlformats.org/officeDocument/2006/relationships/customXml" Target="../ink/ink6.xml"/><Relationship Id="rId10" Type="http://schemas.openxmlformats.org/officeDocument/2006/relationships/image" Target="../media/image30.png"/><Relationship Id="rId4" Type="http://schemas.openxmlformats.org/officeDocument/2006/relationships/image" Target="../media/image2.jpeg"/><Relationship Id="rId9" Type="http://schemas.openxmlformats.org/officeDocument/2006/relationships/customXml" Target="../ink/ink3.xml"/><Relationship Id="rId1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30.jpg"/><Relationship Id="rId5" Type="http://schemas.openxmlformats.org/officeDocument/2006/relationships/image" Target="../media/image3.pn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nk Of Uganda">
            <a:extLst>
              <a:ext uri="{FF2B5EF4-FFF2-40B4-BE49-F238E27FC236}">
                <a16:creationId xmlns:a16="http://schemas.microsoft.com/office/drawing/2014/main" id="{F32D1F58-DECE-1059-5AD0-0A289A6E4D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886" y="0"/>
            <a:ext cx="1599458" cy="14503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Uganda Institute of Banking &amp; Financial ...">
            <a:extLst>
              <a:ext uri="{FF2B5EF4-FFF2-40B4-BE49-F238E27FC236}">
                <a16:creationId xmlns:a16="http://schemas.microsoft.com/office/drawing/2014/main" id="{C0FD22C8-4F48-79C1-14D5-0125ACF2F8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0445" y="0"/>
            <a:ext cx="1431103" cy="14503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UGANDA BANKERS ASSOCIATION – Promoting ...">
            <a:extLst>
              <a:ext uri="{FF2B5EF4-FFF2-40B4-BE49-F238E27FC236}">
                <a16:creationId xmlns:a16="http://schemas.microsoft.com/office/drawing/2014/main" id="{BCA34E3C-DCCC-2027-0852-988125FED5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77649" y="246580"/>
            <a:ext cx="2392991" cy="9571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AB1D9D6-2977-ABCD-FDF8-51AFA5064E54}"/>
              </a:ext>
            </a:extLst>
          </p:cNvPr>
          <p:cNvSpPr>
            <a:spLocks noGrp="1"/>
          </p:cNvSpPr>
          <p:nvPr>
            <p:ph type="ctrTitle"/>
          </p:nvPr>
        </p:nvSpPr>
        <p:spPr>
          <a:xfrm>
            <a:off x="3175437" y="3429000"/>
            <a:ext cx="8819396" cy="1983812"/>
          </a:xfrm>
        </p:spPr>
        <p:txBody>
          <a:bodyPr/>
          <a:lstStyle/>
          <a:p>
            <a:r>
              <a:rPr lang="en-US" dirty="0"/>
              <a:t>Sustainability &amp; Personal Financial Management</a:t>
            </a:r>
            <a:br>
              <a:rPr lang="en-US" dirty="0"/>
            </a:br>
            <a:br>
              <a:rPr lang="en-US" dirty="0"/>
            </a:br>
            <a:r>
              <a:rPr lang="en-US" sz="2000" dirty="0"/>
              <a:t>How Sustainable Choices Benefit Our Planet and Our Wallets</a:t>
            </a:r>
            <a:br>
              <a:rPr lang="en-US" sz="2000" dirty="0"/>
            </a:br>
            <a:br>
              <a:rPr lang="en-US" sz="2000" dirty="0"/>
            </a:br>
            <a:br>
              <a:rPr lang="en-US" sz="2000" dirty="0"/>
            </a:br>
            <a:r>
              <a:rPr lang="en-US" sz="2000" dirty="0">
                <a:solidFill>
                  <a:schemeClr val="accent6">
                    <a:lumMod val="50000"/>
                  </a:schemeClr>
                </a:solidFill>
              </a:rPr>
              <a:t>Understanding the BAFSAM Theme &amp; Tagline</a:t>
            </a:r>
          </a:p>
        </p:txBody>
      </p:sp>
    </p:spTree>
    <p:extLst>
      <p:ext uri="{BB962C8B-B14F-4D97-AF65-F5344CB8AC3E}">
        <p14:creationId xmlns:p14="http://schemas.microsoft.com/office/powerpoint/2010/main" val="339030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400691" y="725178"/>
            <a:ext cx="10635893" cy="1450356"/>
          </a:xfrm>
        </p:spPr>
        <p:txBody>
          <a:bodyPr/>
          <a:lstStyle/>
          <a:p>
            <a:r>
              <a:rPr lang="en-US" dirty="0"/>
              <a:t>Sustainability Defined</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3657600" y="2281238"/>
            <a:ext cx="7810500" cy="3700462"/>
          </a:xfrm>
        </p:spPr>
        <p:txBody>
          <a:bodyPr>
            <a:normAutofit lnSpcReduction="10000"/>
          </a:bodyPr>
          <a:lstStyle/>
          <a:p>
            <a:r>
              <a:rPr lang="en-US" kern="100" dirty="0">
                <a:solidFill>
                  <a:schemeClr val="accent3">
                    <a:lumMod val="75000"/>
                  </a:schemeClr>
                </a:solidFill>
                <a:latin typeface="Aptos" panose="020B0004020202020204" pitchFamily="34" charset="0"/>
                <a:ea typeface="Aptos" panose="020B0004020202020204" pitchFamily="34" charset="0"/>
                <a:cs typeface="Times New Roman" panose="02020603050405020304" pitchFamily="18" charset="0"/>
              </a:rPr>
              <a:t>T</a:t>
            </a:r>
            <a:r>
              <a:rPr lang="en-US" kern="100" dirty="0">
                <a:solidFill>
                  <a:schemeClr val="accent3">
                    <a:lumMod val="75000"/>
                  </a:schemeClr>
                </a:solidFill>
                <a:effectLst/>
                <a:latin typeface="Aptos" panose="020B0004020202020204" pitchFamily="34" charset="0"/>
                <a:ea typeface="Aptos" panose="020B0004020202020204" pitchFamily="34" charset="0"/>
                <a:cs typeface="Times New Roman" panose="02020603050405020304" pitchFamily="18" charset="0"/>
              </a:rPr>
              <a:t>he quality of being able to continue over a long/ desired time</a:t>
            </a:r>
          </a:p>
          <a:p>
            <a:r>
              <a:rPr lang="en-US" kern="100" dirty="0">
                <a:solidFill>
                  <a:schemeClr val="accent3">
                    <a:lumMod val="75000"/>
                  </a:schemeClr>
                </a:solidFill>
                <a:effectLst/>
                <a:latin typeface="Aptos" panose="020B0004020202020204" pitchFamily="34" charset="0"/>
                <a:ea typeface="Aptos" panose="020B0004020202020204" pitchFamily="34" charset="0"/>
                <a:cs typeface="Times New Roman" panose="02020603050405020304" pitchFamily="18" charset="0"/>
              </a:rPr>
              <a:t>Sustainability presumes that resources are finite, and should be used conservatively and wisely with a view to long-term priorities and consequences of the ways in which resources are used</a:t>
            </a:r>
          </a:p>
          <a:p>
            <a:r>
              <a:rPr lang="en-UG" kern="100" dirty="0">
                <a:effectLst/>
                <a:latin typeface="Aptos" panose="020B0004020202020204" pitchFamily="34" charset="0"/>
                <a:ea typeface="Aptos" panose="020B0004020202020204" pitchFamily="34" charset="0"/>
                <a:cs typeface="Times New Roman" panose="02020603050405020304" pitchFamily="18" charset="0"/>
              </a:rPr>
              <a:t>Imagine a world where businesses prioritise environmental protection, fairness, and ethical behaviour, ensuring that prosperity doesn't come at the cost of our environment or the well-being of future generations</a:t>
            </a:r>
          </a:p>
          <a:p>
            <a:r>
              <a:rPr lang="en-UG" kern="100" dirty="0">
                <a:effectLst/>
                <a:latin typeface="Aptos" panose="020B0004020202020204" pitchFamily="34" charset="0"/>
                <a:ea typeface="Aptos" panose="020B0004020202020204" pitchFamily="34" charset="0"/>
                <a:cs typeface="Times New Roman" panose="02020603050405020304" pitchFamily="18" charset="0"/>
              </a:rPr>
              <a:t>Sustainability in business refers to the practice of conducting operations in a way that minimises negative environmental, social, and economic impacts while fostering long-term success. </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G"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a:p>
            <a:endParaRPr lang="en-US" dirty="0"/>
          </a:p>
          <a:p>
            <a:endParaRPr lang="en-US" dirty="0"/>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2" name="Picture 4" descr="UGANDA BANKERS ASSOCIATION – Promoting ...">
            <a:extLst>
              <a:ext uri="{FF2B5EF4-FFF2-40B4-BE49-F238E27FC236}">
                <a16:creationId xmlns:a16="http://schemas.microsoft.com/office/drawing/2014/main" id="{1BFEDC6E-B71D-04C6-BFE3-89BABEDA79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7434" y="254800"/>
            <a:ext cx="2398127" cy="9592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Uganda Institute of Banking &amp; Financial ...">
            <a:extLst>
              <a:ext uri="{FF2B5EF4-FFF2-40B4-BE49-F238E27FC236}">
                <a16:creationId xmlns:a16="http://schemas.microsoft.com/office/drawing/2014/main" id="{014BEE51-6765-2FB9-834D-7D915EA430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7406" y="0"/>
            <a:ext cx="1431103" cy="14503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ank Of Uganda">
            <a:extLst>
              <a:ext uri="{FF2B5EF4-FFF2-40B4-BE49-F238E27FC236}">
                <a16:creationId xmlns:a16="http://schemas.microsoft.com/office/drawing/2014/main" id="{DA86C2DA-5582-13A3-ADDF-028C333962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99458" cy="1450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69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CA6AE-0E22-3F7E-C497-1540E7D5D60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C214CF9-3C37-8F91-0F39-365E83525824}"/>
              </a:ext>
            </a:extLst>
          </p:cNvPr>
          <p:cNvSpPr>
            <a:spLocks noGrp="1"/>
          </p:cNvSpPr>
          <p:nvPr>
            <p:ph type="title"/>
          </p:nvPr>
        </p:nvSpPr>
        <p:spPr>
          <a:xfrm>
            <a:off x="400691" y="725178"/>
            <a:ext cx="10635893" cy="1450356"/>
          </a:xfrm>
        </p:spPr>
        <p:txBody>
          <a:bodyPr/>
          <a:lstStyle/>
          <a:p>
            <a:r>
              <a:rPr lang="en-US" dirty="0"/>
              <a:t>Sustainability Defined</a:t>
            </a:r>
          </a:p>
        </p:txBody>
      </p:sp>
      <p:sp>
        <p:nvSpPr>
          <p:cNvPr id="7" name="Text Placeholder 6">
            <a:extLst>
              <a:ext uri="{FF2B5EF4-FFF2-40B4-BE49-F238E27FC236}">
                <a16:creationId xmlns:a16="http://schemas.microsoft.com/office/drawing/2014/main" id="{E9D1980E-7BBF-7C1D-F8EF-A0F99897B0E3}"/>
              </a:ext>
            </a:extLst>
          </p:cNvPr>
          <p:cNvSpPr>
            <a:spLocks noGrp="1"/>
          </p:cNvSpPr>
          <p:nvPr>
            <p:ph sz="quarter" idx="13"/>
          </p:nvPr>
        </p:nvSpPr>
        <p:spPr>
          <a:xfrm>
            <a:off x="3657600" y="2281238"/>
            <a:ext cx="7810500" cy="3700462"/>
          </a:xfrm>
        </p:spPr>
        <p:txBody>
          <a:bodyPr>
            <a:normAutofit lnSpcReduction="10000"/>
          </a:bodyPr>
          <a:lstStyle/>
          <a:p>
            <a:r>
              <a:rPr lang="en-UG" kern="100" dirty="0">
                <a:effectLst/>
                <a:latin typeface="Aptos" panose="020B0004020202020204" pitchFamily="34" charset="0"/>
                <a:ea typeface="Aptos" panose="020B0004020202020204" pitchFamily="34" charset="0"/>
                <a:cs typeface="Times New Roman" panose="02020603050405020304" pitchFamily="18" charset="0"/>
              </a:rPr>
              <a:t>Imagine a world where businesses prioritise environmental protection, fairness, and ethical behaviour, ensuring that prosperity doesn't come at the cost of our environment or the well-being of future generations</a:t>
            </a:r>
          </a:p>
          <a:p>
            <a:r>
              <a:rPr lang="en-UG" kern="100" dirty="0">
                <a:effectLst/>
                <a:latin typeface="Aptos" panose="020B0004020202020204" pitchFamily="34" charset="0"/>
                <a:ea typeface="Aptos" panose="020B0004020202020204" pitchFamily="34" charset="0"/>
                <a:cs typeface="Times New Roman" panose="02020603050405020304" pitchFamily="18" charset="0"/>
              </a:rPr>
              <a:t>Sustainability in business refers to the practice of conducting operations in a way that minimises negative environmental, social, and economic impacts while fostering long-term success. </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r>
              <a:rPr lang="en-US" kern="100" dirty="0">
                <a:solidFill>
                  <a:schemeClr val="accent3">
                    <a:lumMod val="75000"/>
                  </a:schemeClr>
                </a:solidFill>
                <a:effectLst/>
                <a:latin typeface="Aptos" panose="020B0004020202020204" pitchFamily="34" charset="0"/>
                <a:ea typeface="Aptos" panose="020B0004020202020204" pitchFamily="34" charset="0"/>
                <a:cs typeface="Times New Roman" panose="02020603050405020304" pitchFamily="18" charset="0"/>
              </a:rPr>
              <a:t>Sustainability presumes that resources are finite, and should be used conservatively and wisely with a view to long-term priorities and consequences of the ways in which resources are used</a:t>
            </a:r>
          </a:p>
          <a:p>
            <a:r>
              <a:rPr lang="en-US" kern="100" dirty="0">
                <a:solidFill>
                  <a:schemeClr val="accent3">
                    <a:lumMod val="75000"/>
                  </a:schemeClr>
                </a:solidFill>
                <a:effectLst/>
                <a:latin typeface="Aptos" panose="020B0004020202020204" pitchFamily="34" charset="0"/>
                <a:ea typeface="Aptos" panose="020B0004020202020204" pitchFamily="34" charset="0"/>
                <a:cs typeface="Times New Roman" panose="02020603050405020304" pitchFamily="18" charset="0"/>
              </a:rPr>
              <a:t>the quality of being able to continue over a period of time</a:t>
            </a:r>
          </a:p>
          <a:p>
            <a:endParaRPr lang="en-UG"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a:p>
            <a:endParaRPr lang="en-US" dirty="0"/>
          </a:p>
          <a:p>
            <a:endParaRPr lang="en-US" dirty="0"/>
          </a:p>
        </p:txBody>
      </p:sp>
      <p:grpSp>
        <p:nvGrpSpPr>
          <p:cNvPr id="19" name="Group 18">
            <a:extLst>
              <a:ext uri="{FF2B5EF4-FFF2-40B4-BE49-F238E27FC236}">
                <a16:creationId xmlns:a16="http://schemas.microsoft.com/office/drawing/2014/main" id="{975CCC5C-2077-1612-7528-B8265F2AC7D0}"/>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950FDC53-4035-B2F7-58BB-B5F4BA703D4E}"/>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D3F0EC90-BDA2-B132-B5F2-44BC0873A9F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C5D4B7AD-67E7-EE60-B15C-5764888FC21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2" name="Picture 4" descr="UGANDA BANKERS ASSOCIATION – Promoting ...">
            <a:extLst>
              <a:ext uri="{FF2B5EF4-FFF2-40B4-BE49-F238E27FC236}">
                <a16:creationId xmlns:a16="http://schemas.microsoft.com/office/drawing/2014/main" id="{F5C6299B-E3D9-FF22-8F16-C77EDB3C36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7434" y="254800"/>
            <a:ext cx="2398127" cy="9592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Uganda Institute of Banking &amp; Financial ...">
            <a:extLst>
              <a:ext uri="{FF2B5EF4-FFF2-40B4-BE49-F238E27FC236}">
                <a16:creationId xmlns:a16="http://schemas.microsoft.com/office/drawing/2014/main" id="{83132C0D-48B7-3E41-EE93-518F7794AE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7406" y="0"/>
            <a:ext cx="1431103" cy="14503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ank Of Uganda">
            <a:extLst>
              <a:ext uri="{FF2B5EF4-FFF2-40B4-BE49-F238E27FC236}">
                <a16:creationId xmlns:a16="http://schemas.microsoft.com/office/drawing/2014/main" id="{25D31C7B-A531-02B8-D3DF-5277107E95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99458" cy="14503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group of icons with different symbols&#10;&#10;Description automatically generated with medium confidence">
            <a:extLst>
              <a:ext uri="{FF2B5EF4-FFF2-40B4-BE49-F238E27FC236}">
                <a16:creationId xmlns:a16="http://schemas.microsoft.com/office/drawing/2014/main" id="{2DB02B93-703B-38B3-323B-010687B47B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80961" y="2309409"/>
            <a:ext cx="8864600" cy="4293791"/>
          </a:xfrm>
          <a:prstGeom prst="rect">
            <a:avLst/>
          </a:prstGeom>
        </p:spPr>
      </p:pic>
      <p:sp>
        <p:nvSpPr>
          <p:cNvPr id="9" name="TextBox 8">
            <a:extLst>
              <a:ext uri="{FF2B5EF4-FFF2-40B4-BE49-F238E27FC236}">
                <a16:creationId xmlns:a16="http://schemas.microsoft.com/office/drawing/2014/main" id="{9D7DFAAF-FC00-4B95-A15E-D076C1D5DB48}"/>
              </a:ext>
            </a:extLst>
          </p:cNvPr>
          <p:cNvSpPr txBox="1"/>
          <p:nvPr/>
        </p:nvSpPr>
        <p:spPr>
          <a:xfrm>
            <a:off x="682042" y="2576168"/>
            <a:ext cx="2260600" cy="1754326"/>
          </a:xfrm>
          <a:prstGeom prst="rect">
            <a:avLst/>
          </a:prstGeom>
          <a:noFill/>
        </p:spPr>
        <p:txBody>
          <a:bodyPr wrap="square">
            <a:spAutoFit/>
          </a:bodyPr>
          <a:lstStyle/>
          <a:p>
            <a:r>
              <a:rPr lang="en-US" sz="1800" b="1" dirty="0">
                <a:solidFill>
                  <a:schemeClr val="bg1"/>
                </a:solidFill>
              </a:rPr>
              <a:t>UN Sustainable Development </a:t>
            </a:r>
            <a:br>
              <a:rPr lang="en-US" sz="1800" b="1" dirty="0">
                <a:solidFill>
                  <a:schemeClr val="bg1"/>
                </a:solidFill>
              </a:rPr>
            </a:br>
            <a:r>
              <a:rPr lang="en-US" sz="1800" b="1" dirty="0">
                <a:solidFill>
                  <a:schemeClr val="bg1"/>
                </a:solidFill>
              </a:rPr>
              <a:t>Goals (SDGs)</a:t>
            </a:r>
          </a:p>
          <a:p>
            <a:endParaRPr lang="en-US" b="1" dirty="0">
              <a:solidFill>
                <a:schemeClr val="bg1"/>
              </a:solidFill>
            </a:endParaRPr>
          </a:p>
          <a:p>
            <a:r>
              <a:rPr lang="en-US" b="1" dirty="0">
                <a:solidFill>
                  <a:schemeClr val="bg1"/>
                </a:solidFill>
              </a:rPr>
              <a:t>VS</a:t>
            </a:r>
          </a:p>
          <a:p>
            <a:r>
              <a:rPr lang="en-US" b="1" dirty="0">
                <a:solidFill>
                  <a:schemeClr val="bg1"/>
                </a:solidFill>
              </a:rPr>
              <a:t>ESG</a:t>
            </a:r>
          </a:p>
        </p:txBody>
      </p:sp>
    </p:spTree>
    <p:extLst>
      <p:ext uri="{BB962C8B-B14F-4D97-AF65-F5344CB8AC3E}">
        <p14:creationId xmlns:p14="http://schemas.microsoft.com/office/powerpoint/2010/main" val="268342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FEE6CF-AAA9-3AC7-528D-D366742CD57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22A11C2-8C79-423C-4AB3-9C84D204C69E}"/>
              </a:ext>
            </a:extLst>
          </p:cNvPr>
          <p:cNvSpPr>
            <a:spLocks noGrp="1"/>
          </p:cNvSpPr>
          <p:nvPr>
            <p:ph type="title"/>
          </p:nvPr>
        </p:nvSpPr>
        <p:spPr>
          <a:xfrm>
            <a:off x="515966" y="2192522"/>
            <a:ext cx="3151050" cy="2418391"/>
          </a:xfrm>
        </p:spPr>
        <p:txBody>
          <a:bodyPr/>
          <a:lstStyle/>
          <a:p>
            <a:r>
              <a:rPr lang="en-US" sz="2000" b="0" dirty="0">
                <a:latin typeface="Aptos" panose="020B0004020202020204" pitchFamily="34" charset="0"/>
              </a:rPr>
              <a:t>Interconnectedness and importance of the social, economic, and ecological systems to achieving the global goals.</a:t>
            </a:r>
            <a:br>
              <a:rPr lang="en-US" sz="2000" b="0" dirty="0">
                <a:latin typeface="Aptos" panose="020B0004020202020204" pitchFamily="34" charset="0"/>
              </a:rPr>
            </a:br>
            <a:br>
              <a:rPr lang="en-US" sz="2000" b="0" dirty="0">
                <a:latin typeface="Aptos" panose="020B0004020202020204" pitchFamily="34" charset="0"/>
              </a:rPr>
            </a:br>
            <a:r>
              <a:rPr lang="en-US" sz="2000" b="0" dirty="0">
                <a:latin typeface="Aptos" panose="020B0004020202020204" pitchFamily="34" charset="0"/>
              </a:rPr>
              <a:t>Presented by the </a:t>
            </a:r>
            <a:r>
              <a:rPr lang="en-US" sz="2000" b="0" i="1" dirty="0">
                <a:solidFill>
                  <a:schemeClr val="accent1">
                    <a:lumMod val="75000"/>
                  </a:schemeClr>
                </a:solidFill>
                <a:latin typeface="Aptos" panose="020B0004020202020204" pitchFamily="34" charset="0"/>
              </a:rPr>
              <a:t>Stockholm Resilience Centre in 2016</a:t>
            </a:r>
          </a:p>
        </p:txBody>
      </p:sp>
      <p:sp>
        <p:nvSpPr>
          <p:cNvPr id="7" name="Text Placeholder 6">
            <a:extLst>
              <a:ext uri="{FF2B5EF4-FFF2-40B4-BE49-F238E27FC236}">
                <a16:creationId xmlns:a16="http://schemas.microsoft.com/office/drawing/2014/main" id="{788E9BC7-C23B-6D86-9960-BC7483AD847C}"/>
              </a:ext>
            </a:extLst>
          </p:cNvPr>
          <p:cNvSpPr>
            <a:spLocks noGrp="1"/>
          </p:cNvSpPr>
          <p:nvPr>
            <p:ph sz="quarter" idx="13"/>
          </p:nvPr>
        </p:nvSpPr>
        <p:spPr>
          <a:xfrm>
            <a:off x="3657600" y="2281238"/>
            <a:ext cx="7810500" cy="3700462"/>
          </a:xfrm>
        </p:spPr>
        <p:txBody>
          <a:bodyPr>
            <a:normAutofit/>
          </a:bodyPr>
          <a:lstStyle/>
          <a:p>
            <a:pPr marL="0" indent="0">
              <a:buNone/>
            </a:pPr>
            <a:endParaRPr lang="en-UG"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a:p>
            <a:endParaRPr lang="en-US" dirty="0"/>
          </a:p>
          <a:p>
            <a:endParaRPr lang="en-US" dirty="0"/>
          </a:p>
        </p:txBody>
      </p:sp>
      <p:grpSp>
        <p:nvGrpSpPr>
          <p:cNvPr id="19" name="Group 18">
            <a:extLst>
              <a:ext uri="{FF2B5EF4-FFF2-40B4-BE49-F238E27FC236}">
                <a16:creationId xmlns:a16="http://schemas.microsoft.com/office/drawing/2014/main" id="{8A3AE2F3-1A69-8AFF-4666-FED4176D4777}"/>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858EFCE9-ACE0-C923-5401-CE8C1D6BAA5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03FA4840-0327-BB95-24C1-9F9C17A32918}"/>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A38D4346-FF9D-2450-36D9-8125F3174B8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2" name="Picture 4" descr="UGANDA BANKERS ASSOCIATION – Promoting ...">
            <a:extLst>
              <a:ext uri="{FF2B5EF4-FFF2-40B4-BE49-F238E27FC236}">
                <a16:creationId xmlns:a16="http://schemas.microsoft.com/office/drawing/2014/main" id="{AD9DC887-8B1A-D864-9AF1-5F5D2BAD1C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7434" y="254800"/>
            <a:ext cx="2398127" cy="9592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Uganda Institute of Banking &amp; Financial ...">
            <a:extLst>
              <a:ext uri="{FF2B5EF4-FFF2-40B4-BE49-F238E27FC236}">
                <a16:creationId xmlns:a16="http://schemas.microsoft.com/office/drawing/2014/main" id="{72A22A06-7BAF-FB73-8E60-63C7195706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7406" y="0"/>
            <a:ext cx="1431103" cy="14503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ank Of Uganda">
            <a:extLst>
              <a:ext uri="{FF2B5EF4-FFF2-40B4-BE49-F238E27FC236}">
                <a16:creationId xmlns:a16="http://schemas.microsoft.com/office/drawing/2014/main" id="{F9FCB679-13DB-F10B-4B62-0E4E5A9704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99458" cy="14503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E1C2789-F36B-1DB1-03AE-7C3630EE4A00}"/>
              </a:ext>
            </a:extLst>
          </p:cNvPr>
          <p:cNvPicPr>
            <a:picLocks noChangeAspect="1"/>
          </p:cNvPicPr>
          <p:nvPr/>
        </p:nvPicPr>
        <p:blipFill>
          <a:blip r:embed="rId6"/>
          <a:stretch>
            <a:fillRect/>
          </a:stretch>
        </p:blipFill>
        <p:spPr>
          <a:xfrm>
            <a:off x="3532909" y="1676400"/>
            <a:ext cx="8659091" cy="5181600"/>
          </a:xfrm>
          <a:prstGeom prst="rect">
            <a:avLst/>
          </a:prstGeom>
        </p:spPr>
      </p:pic>
      <p:pic>
        <p:nvPicPr>
          <p:cNvPr id="10" name="Picture 9">
            <a:extLst>
              <a:ext uri="{FF2B5EF4-FFF2-40B4-BE49-F238E27FC236}">
                <a16:creationId xmlns:a16="http://schemas.microsoft.com/office/drawing/2014/main" id="{AABBB2EC-E079-1C03-0ED5-E78DCC009874}"/>
              </a:ext>
            </a:extLst>
          </p:cNvPr>
          <p:cNvPicPr>
            <a:picLocks noChangeAspect="1"/>
          </p:cNvPicPr>
          <p:nvPr/>
        </p:nvPicPr>
        <p:blipFill>
          <a:blip r:embed="rId7"/>
          <a:stretch>
            <a:fillRect/>
          </a:stretch>
        </p:blipFill>
        <p:spPr>
          <a:xfrm>
            <a:off x="10846497" y="1676400"/>
            <a:ext cx="1329043" cy="1725318"/>
          </a:xfrm>
          <a:prstGeom prst="rect">
            <a:avLst/>
          </a:prstGeom>
        </p:spPr>
      </p:pic>
      <p:sp>
        <p:nvSpPr>
          <p:cNvPr id="11" name="Title 2">
            <a:extLst>
              <a:ext uri="{FF2B5EF4-FFF2-40B4-BE49-F238E27FC236}">
                <a16:creationId xmlns:a16="http://schemas.microsoft.com/office/drawing/2014/main" id="{83905783-7BDA-FA4E-61C1-8BD241B746C9}"/>
              </a:ext>
            </a:extLst>
          </p:cNvPr>
          <p:cNvSpPr txBox="1">
            <a:spLocks/>
          </p:cNvSpPr>
          <p:nvPr/>
        </p:nvSpPr>
        <p:spPr>
          <a:xfrm>
            <a:off x="400691" y="725178"/>
            <a:ext cx="10635893" cy="1450356"/>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The SDG Wedding Cake</a:t>
            </a:r>
          </a:p>
        </p:txBody>
      </p:sp>
    </p:spTree>
    <p:extLst>
      <p:ext uri="{BB962C8B-B14F-4D97-AF65-F5344CB8AC3E}">
        <p14:creationId xmlns:p14="http://schemas.microsoft.com/office/powerpoint/2010/main" val="3901394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F18F4-C978-4817-087D-37F5E605646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8676571-815F-2026-B9C0-31BF26478BCE}"/>
              </a:ext>
            </a:extLst>
          </p:cNvPr>
          <p:cNvSpPr>
            <a:spLocks noGrp="1"/>
          </p:cNvSpPr>
          <p:nvPr>
            <p:ph type="title"/>
          </p:nvPr>
        </p:nvSpPr>
        <p:spPr>
          <a:xfrm>
            <a:off x="611996" y="586418"/>
            <a:ext cx="11212461" cy="1450356"/>
          </a:xfrm>
        </p:spPr>
        <p:txBody>
          <a:bodyPr/>
          <a:lstStyle/>
          <a:p>
            <a:r>
              <a:rPr lang="en-US" sz="4000" dirty="0"/>
              <a:t>Risking our now &amp; Future – Climate Change</a:t>
            </a:r>
          </a:p>
        </p:txBody>
      </p:sp>
      <p:sp>
        <p:nvSpPr>
          <p:cNvPr id="7" name="Text Placeholder 6">
            <a:extLst>
              <a:ext uri="{FF2B5EF4-FFF2-40B4-BE49-F238E27FC236}">
                <a16:creationId xmlns:a16="http://schemas.microsoft.com/office/drawing/2014/main" id="{081C5118-5192-C9A0-A275-63AF9880F524}"/>
              </a:ext>
            </a:extLst>
          </p:cNvPr>
          <p:cNvSpPr>
            <a:spLocks noGrp="1"/>
          </p:cNvSpPr>
          <p:nvPr>
            <p:ph sz="quarter" idx="13"/>
          </p:nvPr>
        </p:nvSpPr>
        <p:spPr>
          <a:xfrm>
            <a:off x="3657600" y="2281238"/>
            <a:ext cx="7810500" cy="3700462"/>
          </a:xfrm>
        </p:spPr>
        <p:txBody>
          <a:bodyPr>
            <a:normAutofit/>
          </a:bodyPr>
          <a:lstStyle/>
          <a:p>
            <a:pPr marL="0" indent="0">
              <a:buNone/>
            </a:pPr>
            <a:endParaRPr lang="en-UG"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a:p>
            <a:endParaRPr lang="en-US" dirty="0"/>
          </a:p>
          <a:p>
            <a:endParaRPr lang="en-US" dirty="0"/>
          </a:p>
        </p:txBody>
      </p:sp>
      <p:grpSp>
        <p:nvGrpSpPr>
          <p:cNvPr id="19" name="Group 18">
            <a:extLst>
              <a:ext uri="{FF2B5EF4-FFF2-40B4-BE49-F238E27FC236}">
                <a16:creationId xmlns:a16="http://schemas.microsoft.com/office/drawing/2014/main" id="{7FFBCE07-B993-056F-6B26-77398705BED1}"/>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24222CA8-D4A5-A08C-3973-CD7A4550F60E}"/>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00E4F9C1-CA80-AF3C-F77A-A818EF00DC3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08BB911E-053B-FAE2-1783-0AB992B3BCF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2" name="Picture 4" descr="UGANDA BANKERS ASSOCIATION – Promoting ...">
            <a:extLst>
              <a:ext uri="{FF2B5EF4-FFF2-40B4-BE49-F238E27FC236}">
                <a16:creationId xmlns:a16="http://schemas.microsoft.com/office/drawing/2014/main" id="{D08E5EC5-3447-4B57-B311-08EF6586F1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7434" y="254800"/>
            <a:ext cx="2399797" cy="95991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Uganda Institute of Banking &amp; Financial ...">
            <a:extLst>
              <a:ext uri="{FF2B5EF4-FFF2-40B4-BE49-F238E27FC236}">
                <a16:creationId xmlns:a16="http://schemas.microsoft.com/office/drawing/2014/main" id="{5A8690D5-99C7-E03F-0070-38707EBAED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7407" y="0"/>
            <a:ext cx="1198594" cy="12147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ank Of Uganda">
            <a:extLst>
              <a:ext uri="{FF2B5EF4-FFF2-40B4-BE49-F238E27FC236}">
                <a16:creationId xmlns:a16="http://schemas.microsoft.com/office/drawing/2014/main" id="{60517308-0D3C-6575-571F-5DD33E9263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431103" cy="129769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A3024DE-AB52-036D-2DA2-7EC37999C95A}"/>
              </a:ext>
            </a:extLst>
          </p:cNvPr>
          <p:cNvSpPr txBox="1"/>
          <p:nvPr/>
        </p:nvSpPr>
        <p:spPr>
          <a:xfrm>
            <a:off x="968354" y="2365247"/>
            <a:ext cx="10856103" cy="2127505"/>
          </a:xfrm>
          <a:prstGeom prst="rect">
            <a:avLst/>
          </a:prstGeom>
          <a:noFill/>
        </p:spPr>
        <p:txBody>
          <a:bodyPr wrap="square" rtlCol="0">
            <a:spAutoFit/>
          </a:bodyPr>
          <a:lstStyle/>
          <a:p>
            <a:pPr marL="342900" indent="-342900">
              <a:lnSpc>
                <a:spcPct val="150000"/>
              </a:lnSpc>
              <a:buFont typeface="+mj-lt"/>
              <a:buAutoNum type="arabicPeriod"/>
            </a:pPr>
            <a:r>
              <a:rPr lang="en-US" sz="1500" b="1" dirty="0">
                <a:solidFill>
                  <a:schemeClr val="accent4"/>
                </a:solidFill>
              </a:rPr>
              <a:t>Human activity</a:t>
            </a:r>
            <a:r>
              <a:rPr lang="en-US" sz="1500" dirty="0">
                <a:solidFill>
                  <a:schemeClr val="bg1"/>
                </a:solidFill>
              </a:rPr>
              <a:t>: rapid industrialization, energy use, agriculture, deforestation, consumerism &amp; practices, livestock, transport, resource extraction, pollution</a:t>
            </a:r>
          </a:p>
          <a:p>
            <a:pPr marL="342900" indent="-342900">
              <a:lnSpc>
                <a:spcPct val="150000"/>
              </a:lnSpc>
              <a:buFont typeface="+mj-lt"/>
              <a:buAutoNum type="arabicPeriod"/>
            </a:pPr>
            <a:r>
              <a:rPr lang="en-US" sz="1500" b="1" dirty="0">
                <a:solidFill>
                  <a:schemeClr val="accent4"/>
                </a:solidFill>
              </a:rPr>
              <a:t>Carbon / Greenhouse gas emissions </a:t>
            </a:r>
            <a:r>
              <a:rPr lang="en-US" sz="1500" dirty="0">
                <a:solidFill>
                  <a:schemeClr val="bg1"/>
                </a:solidFill>
              </a:rPr>
              <a:t>: Carbon dioxide, Nitrous oxide,  </a:t>
            </a:r>
          </a:p>
          <a:p>
            <a:pPr marL="342900" indent="-342900">
              <a:lnSpc>
                <a:spcPct val="150000"/>
              </a:lnSpc>
              <a:buFont typeface="+mj-lt"/>
              <a:buAutoNum type="arabicPeriod"/>
            </a:pPr>
            <a:r>
              <a:rPr lang="en-US" sz="1500" b="1" dirty="0">
                <a:solidFill>
                  <a:schemeClr val="accent4"/>
                </a:solidFill>
              </a:rPr>
              <a:t>Heat trapped in the atmosphere / Global Warming:    </a:t>
            </a:r>
          </a:p>
          <a:p>
            <a:pPr marL="342900" indent="-342900">
              <a:lnSpc>
                <a:spcPct val="150000"/>
              </a:lnSpc>
              <a:buFont typeface="+mj-lt"/>
              <a:buAutoNum type="arabicPeriod"/>
            </a:pPr>
            <a:r>
              <a:rPr lang="en-US" sz="1500" b="1" dirty="0">
                <a:solidFill>
                  <a:schemeClr val="accent4"/>
                </a:solidFill>
              </a:rPr>
              <a:t>Climate change: </a:t>
            </a:r>
            <a:r>
              <a:rPr lang="en-US" sz="1500" dirty="0">
                <a:solidFill>
                  <a:schemeClr val="bg1"/>
                </a:solidFill>
              </a:rPr>
              <a:t>Rising temperature, rising, sea level, unpredictable weather patterns, floods, droughts, fires, hurricanes</a:t>
            </a:r>
          </a:p>
          <a:p>
            <a:pPr marL="342900" indent="-342900">
              <a:lnSpc>
                <a:spcPct val="150000"/>
              </a:lnSpc>
              <a:buFont typeface="+mj-lt"/>
              <a:buAutoNum type="arabicPeriod"/>
            </a:pPr>
            <a:r>
              <a:rPr lang="en-US" sz="1500" b="1" dirty="0">
                <a:solidFill>
                  <a:schemeClr val="accent4"/>
                </a:solidFill>
              </a:rPr>
              <a:t>Effects: </a:t>
            </a:r>
            <a:r>
              <a:rPr lang="en-US" sz="1500" dirty="0">
                <a:solidFill>
                  <a:schemeClr val="bg1"/>
                </a:solidFill>
              </a:rPr>
              <a:t>Famine, water contamination, property &amp; infrastructure damage, migration, poverty, mental health, disease and death</a:t>
            </a:r>
          </a:p>
        </p:txBody>
      </p:sp>
      <p:pic>
        <p:nvPicPr>
          <p:cNvPr id="12" name="Picture 11">
            <a:extLst>
              <a:ext uri="{FF2B5EF4-FFF2-40B4-BE49-F238E27FC236}">
                <a16:creationId xmlns:a16="http://schemas.microsoft.com/office/drawing/2014/main" id="{E87A6A3F-5560-2017-00E5-822156C61DB1}"/>
              </a:ext>
            </a:extLst>
          </p:cNvPr>
          <p:cNvPicPr>
            <a:picLocks noChangeAspect="1"/>
          </p:cNvPicPr>
          <p:nvPr/>
        </p:nvPicPr>
        <p:blipFill>
          <a:blip r:embed="rId6"/>
          <a:stretch>
            <a:fillRect/>
          </a:stretch>
        </p:blipFill>
        <p:spPr>
          <a:xfrm>
            <a:off x="4146670" y="4998449"/>
            <a:ext cx="2466975" cy="1847850"/>
          </a:xfrm>
          <a:prstGeom prst="rect">
            <a:avLst/>
          </a:prstGeom>
        </p:spPr>
      </p:pic>
      <p:pic>
        <p:nvPicPr>
          <p:cNvPr id="13" name="Picture 12">
            <a:extLst>
              <a:ext uri="{FF2B5EF4-FFF2-40B4-BE49-F238E27FC236}">
                <a16:creationId xmlns:a16="http://schemas.microsoft.com/office/drawing/2014/main" id="{5462F85B-1168-F560-C53E-67988B09305B}"/>
              </a:ext>
            </a:extLst>
          </p:cNvPr>
          <p:cNvPicPr>
            <a:picLocks noChangeAspect="1"/>
          </p:cNvPicPr>
          <p:nvPr/>
        </p:nvPicPr>
        <p:blipFill>
          <a:blip r:embed="rId7"/>
          <a:stretch>
            <a:fillRect/>
          </a:stretch>
        </p:blipFill>
        <p:spPr>
          <a:xfrm>
            <a:off x="0" y="5010150"/>
            <a:ext cx="3299732" cy="1847850"/>
          </a:xfrm>
          <a:prstGeom prst="rect">
            <a:avLst/>
          </a:prstGeom>
        </p:spPr>
      </p:pic>
      <p:pic>
        <p:nvPicPr>
          <p:cNvPr id="15" name="Picture 14">
            <a:extLst>
              <a:ext uri="{FF2B5EF4-FFF2-40B4-BE49-F238E27FC236}">
                <a16:creationId xmlns:a16="http://schemas.microsoft.com/office/drawing/2014/main" id="{52B14FED-C2DF-32FE-F5D5-AF8D4A519EFD}"/>
              </a:ext>
            </a:extLst>
          </p:cNvPr>
          <p:cNvPicPr>
            <a:picLocks noChangeAspect="1"/>
          </p:cNvPicPr>
          <p:nvPr/>
        </p:nvPicPr>
        <p:blipFill>
          <a:blip r:embed="rId8"/>
          <a:stretch>
            <a:fillRect/>
          </a:stretch>
        </p:blipFill>
        <p:spPr>
          <a:xfrm>
            <a:off x="6605692" y="4997349"/>
            <a:ext cx="2931721" cy="1848950"/>
          </a:xfrm>
          <a:prstGeom prst="rect">
            <a:avLst/>
          </a:prstGeom>
        </p:spPr>
      </p:pic>
      <p:pic>
        <p:nvPicPr>
          <p:cNvPr id="16" name="Picture 15">
            <a:extLst>
              <a:ext uri="{FF2B5EF4-FFF2-40B4-BE49-F238E27FC236}">
                <a16:creationId xmlns:a16="http://schemas.microsoft.com/office/drawing/2014/main" id="{F15E5C5C-4D22-A851-E6C1-BD424B089CCF}"/>
              </a:ext>
            </a:extLst>
          </p:cNvPr>
          <p:cNvPicPr>
            <a:picLocks noChangeAspect="1"/>
          </p:cNvPicPr>
          <p:nvPr/>
        </p:nvPicPr>
        <p:blipFill>
          <a:blip r:embed="rId9"/>
          <a:srcRect l="25040" t="644" r="667" b="-644"/>
          <a:stretch/>
        </p:blipFill>
        <p:spPr>
          <a:xfrm>
            <a:off x="2540198" y="4996249"/>
            <a:ext cx="1988374" cy="1875651"/>
          </a:xfrm>
          <a:prstGeom prst="rect">
            <a:avLst/>
          </a:prstGeom>
        </p:spPr>
      </p:pic>
      <p:pic>
        <p:nvPicPr>
          <p:cNvPr id="24" name="Picture 23">
            <a:extLst>
              <a:ext uri="{FF2B5EF4-FFF2-40B4-BE49-F238E27FC236}">
                <a16:creationId xmlns:a16="http://schemas.microsoft.com/office/drawing/2014/main" id="{86375EE8-D052-E26C-3503-832E0EBDFB3A}"/>
              </a:ext>
            </a:extLst>
          </p:cNvPr>
          <p:cNvPicPr>
            <a:picLocks noChangeAspect="1"/>
          </p:cNvPicPr>
          <p:nvPr/>
        </p:nvPicPr>
        <p:blipFill>
          <a:blip r:embed="rId10"/>
          <a:stretch>
            <a:fillRect/>
          </a:stretch>
        </p:blipFill>
        <p:spPr>
          <a:xfrm>
            <a:off x="9300393" y="5001174"/>
            <a:ext cx="2931720" cy="1856825"/>
          </a:xfrm>
          <a:prstGeom prst="rect">
            <a:avLst/>
          </a:prstGeom>
        </p:spPr>
      </p:pic>
      <p:sp>
        <p:nvSpPr>
          <p:cNvPr id="25" name="Arrow: Down 24">
            <a:extLst>
              <a:ext uri="{FF2B5EF4-FFF2-40B4-BE49-F238E27FC236}">
                <a16:creationId xmlns:a16="http://schemas.microsoft.com/office/drawing/2014/main" id="{2241E7CD-EBAE-B89E-46B0-3BFC2F2520B7}"/>
              </a:ext>
            </a:extLst>
          </p:cNvPr>
          <p:cNvSpPr/>
          <p:nvPr/>
        </p:nvSpPr>
        <p:spPr>
          <a:xfrm flipH="1">
            <a:off x="484177" y="2505074"/>
            <a:ext cx="318463" cy="1847850"/>
          </a:xfrm>
          <a:prstGeom prst="downArrow">
            <a:avLst/>
          </a:prstGeom>
          <a:solidFill>
            <a:schemeClr val="bg1"/>
          </a:solidFill>
          <a:ln>
            <a:solidFill>
              <a:schemeClr val="bg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lumOff val="35000"/>
                </a:schemeClr>
              </a:solidFill>
            </a:endParaRPr>
          </a:p>
        </p:txBody>
      </p:sp>
    </p:spTree>
    <p:extLst>
      <p:ext uri="{BB962C8B-B14F-4D97-AF65-F5344CB8AC3E}">
        <p14:creationId xmlns:p14="http://schemas.microsoft.com/office/powerpoint/2010/main" val="1634159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6B88B-8C9A-F6ED-2E63-B1EC497A355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DEEBD5-BD31-D013-33B3-7610ACE97843}"/>
              </a:ext>
            </a:extLst>
          </p:cNvPr>
          <p:cNvSpPr>
            <a:spLocks noGrp="1"/>
          </p:cNvSpPr>
          <p:nvPr>
            <p:ph type="title"/>
          </p:nvPr>
        </p:nvSpPr>
        <p:spPr>
          <a:xfrm>
            <a:off x="420803" y="970770"/>
            <a:ext cx="10499746" cy="1074163"/>
          </a:xfrm>
        </p:spPr>
        <p:txBody>
          <a:bodyPr/>
          <a:lstStyle/>
          <a:p>
            <a:r>
              <a:rPr lang="en-US" dirty="0"/>
              <a:t>Managing the Climate Change Risk</a:t>
            </a:r>
          </a:p>
        </p:txBody>
      </p:sp>
      <p:grpSp>
        <p:nvGrpSpPr>
          <p:cNvPr id="19" name="Group 18">
            <a:extLst>
              <a:ext uri="{FF2B5EF4-FFF2-40B4-BE49-F238E27FC236}">
                <a16:creationId xmlns:a16="http://schemas.microsoft.com/office/drawing/2014/main" id="{A6FA6D05-CCAF-C794-035D-5ACCA9D6A397}"/>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5E020D17-ACF3-E1F3-C89A-6AA8C6CDEB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9E38C1CA-738F-52AD-7B8E-405C2962775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0223484C-D398-2557-F4B3-BDB1183C35B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2" name="Picture 2" descr="Bank Of Uganda">
            <a:extLst>
              <a:ext uri="{FF2B5EF4-FFF2-40B4-BE49-F238E27FC236}">
                <a16:creationId xmlns:a16="http://schemas.microsoft.com/office/drawing/2014/main" id="{A8AE5FAC-AC24-0D4F-26B3-548C5EBC3A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99458" cy="14503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Uganda Institute of Banking &amp; Financial ...">
            <a:extLst>
              <a:ext uri="{FF2B5EF4-FFF2-40B4-BE49-F238E27FC236}">
                <a16:creationId xmlns:a16="http://schemas.microsoft.com/office/drawing/2014/main" id="{B13F69C1-9AE3-0D30-44E4-6622E5F801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7406" y="0"/>
            <a:ext cx="1431103" cy="14503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UGANDA BANKERS ASSOCIATION – Promoting ...">
            <a:extLst>
              <a:ext uri="{FF2B5EF4-FFF2-40B4-BE49-F238E27FC236}">
                <a16:creationId xmlns:a16="http://schemas.microsoft.com/office/drawing/2014/main" id="{718B4265-30B2-DA78-5C49-70C3E91D63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47434" y="254800"/>
            <a:ext cx="2398127" cy="959251"/>
          </a:xfrm>
          <a:prstGeom prst="rect">
            <a:avLst/>
          </a:prstGeom>
          <a:noFill/>
          <a:extLst>
            <a:ext uri="{909E8E84-426E-40DD-AFC4-6F175D3DCCD1}">
              <a14:hiddenFill xmlns:a14="http://schemas.microsoft.com/office/drawing/2010/main">
                <a:solidFill>
                  <a:srgbClr val="FFFFFF"/>
                </a:solidFill>
              </a14:hiddenFill>
            </a:ext>
          </a:extLst>
        </p:spPr>
      </p:pic>
      <p:pic>
        <p:nvPicPr>
          <p:cNvPr id="6" name="Table Placeholder 4">
            <a:extLst>
              <a:ext uri="{FF2B5EF4-FFF2-40B4-BE49-F238E27FC236}">
                <a16:creationId xmlns:a16="http://schemas.microsoft.com/office/drawing/2014/main" id="{59262200-C6C8-AB0A-2C7D-6B13B50EB197}"/>
              </a:ext>
            </a:extLst>
          </p:cNvPr>
          <p:cNvPicPr>
            <a:picLocks noGrp="1" noChangeAspect="1"/>
          </p:cNvPicPr>
          <p:nvPr>
            <p:ph sz="quarter" idx="13"/>
          </p:nvPr>
        </p:nvPicPr>
        <p:blipFill>
          <a:blip r:embed="rId6"/>
          <a:stretch>
            <a:fillRect/>
          </a:stretch>
        </p:blipFill>
        <p:spPr>
          <a:xfrm>
            <a:off x="5803901" y="2336350"/>
            <a:ext cx="6109212" cy="4381949"/>
          </a:xfrm>
          <a:prstGeom prst="rect">
            <a:avLst/>
          </a:prstGeom>
        </p:spPr>
      </p:pic>
      <p:sp>
        <p:nvSpPr>
          <p:cNvPr id="7" name="Table Placeholder 2">
            <a:extLst>
              <a:ext uri="{FF2B5EF4-FFF2-40B4-BE49-F238E27FC236}">
                <a16:creationId xmlns:a16="http://schemas.microsoft.com/office/drawing/2014/main" id="{C95D8EC1-ED7C-EAF6-586A-AF862BBDDD21}"/>
              </a:ext>
            </a:extLst>
          </p:cNvPr>
          <p:cNvSpPr txBox="1">
            <a:spLocks/>
          </p:cNvSpPr>
          <p:nvPr/>
        </p:nvSpPr>
        <p:spPr>
          <a:xfrm>
            <a:off x="420802" y="2285100"/>
            <a:ext cx="5078297" cy="4572900"/>
          </a:xfrm>
          <a:prstGeom prst="rect">
            <a:avLst/>
          </a:prstGeom>
          <a:solidFill>
            <a:schemeClr val="accent4">
              <a:lumMod val="20000"/>
              <a:lumOff val="80000"/>
            </a:schemeClr>
          </a:solidFill>
        </p:spPr>
        <p:txBody>
          <a:bodyPr/>
          <a:lstStyle>
            <a:lvl1pPr marL="228600" indent="-283464"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a:t>Climate Mitigation  </a:t>
            </a:r>
          </a:p>
          <a:p>
            <a:pPr marL="0" indent="0">
              <a:buFont typeface="Arial" panose="020B0604020202020204" pitchFamily="34" charset="0"/>
              <a:buNone/>
            </a:pPr>
            <a:r>
              <a:rPr lang="en-US" sz="1800" dirty="0"/>
              <a:t>Actions that limit the causes of climate change to keep the global temperature rise below 2°C. i.e. reduce carbon in atmosphere</a:t>
            </a:r>
          </a:p>
          <a:p>
            <a:pPr marL="0" indent="0">
              <a:buFont typeface="Arial" panose="020B0604020202020204" pitchFamily="34" charset="0"/>
              <a:buNone/>
            </a:pPr>
            <a:r>
              <a:rPr lang="en-US" sz="1800" b="1" dirty="0"/>
              <a:t>Climate adaptation</a:t>
            </a:r>
          </a:p>
          <a:p>
            <a:pPr marL="0" indent="0">
              <a:buFont typeface="Arial" panose="020B0604020202020204" pitchFamily="34" charset="0"/>
              <a:buNone/>
            </a:pPr>
            <a:r>
              <a:rPr lang="en-US" sz="1800" dirty="0"/>
              <a:t>Strategies and actions taken to adjust and prepare for the current &amp; anticipated changing climate conditions </a:t>
            </a:r>
          </a:p>
          <a:p>
            <a:pPr marL="0" indent="0">
              <a:buFont typeface="Arial" panose="020B0604020202020204" pitchFamily="34" charset="0"/>
              <a:buNone/>
            </a:pPr>
            <a:r>
              <a:rPr lang="en-US" sz="1800" dirty="0"/>
              <a:t>It involves adjusting social, economic, and environmental practices to reduce vulnerability to the impacts of climate change. </a:t>
            </a:r>
          </a:p>
          <a:p>
            <a:pPr marL="0" indent="0">
              <a:buFont typeface="Arial" panose="020B0604020202020204" pitchFamily="34" charset="0"/>
              <a:buNone/>
            </a:pPr>
            <a:r>
              <a:rPr lang="en-US" sz="1800" dirty="0"/>
              <a:t>Measures aim to enhance resilience, ensuring that communities, ecosystems, and economies can withstand and recover from the challenges posed by a changing climate.</a:t>
            </a:r>
          </a:p>
        </p:txBody>
      </p:sp>
    </p:spTree>
    <p:extLst>
      <p:ext uri="{BB962C8B-B14F-4D97-AF65-F5344CB8AC3E}">
        <p14:creationId xmlns:p14="http://schemas.microsoft.com/office/powerpoint/2010/main" val="3785675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420803" y="970770"/>
            <a:ext cx="10499746" cy="1074163"/>
          </a:xfrm>
        </p:spPr>
        <p:txBody>
          <a:bodyPr/>
          <a:lstStyle/>
          <a:p>
            <a:r>
              <a:rPr lang="en-US" dirty="0"/>
              <a:t>Our Responsibility.</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1518464" y="2421126"/>
            <a:ext cx="9801372" cy="3700462"/>
          </a:xfrm>
        </p:spPr>
        <p:txBody>
          <a:bodyPr>
            <a:normAutofit/>
          </a:bodyPr>
          <a:lstStyle/>
          <a:p>
            <a:pPr marL="457200" indent="-457200">
              <a:buAutoNum type="arabicPeriod"/>
            </a:pPr>
            <a:r>
              <a:rPr lang="en-US" b="1" kern="100" dirty="0">
                <a:latin typeface="Aptos" panose="020B0004020202020204" pitchFamily="34" charset="0"/>
                <a:cs typeface="Times New Roman" panose="02020603050405020304" pitchFamily="18" charset="0"/>
              </a:rPr>
              <a:t>Role of Government</a:t>
            </a:r>
          </a:p>
          <a:p>
            <a:pPr lvl="1"/>
            <a:r>
              <a:rPr lang="en-US" kern="100" dirty="0">
                <a:latin typeface="Aptos" panose="020B0004020202020204" pitchFamily="34" charset="0"/>
                <a:cs typeface="Times New Roman" panose="02020603050405020304" pitchFamily="18" charset="0"/>
              </a:rPr>
              <a:t>Policy development &amp; implementation, Resource mobilization</a:t>
            </a:r>
          </a:p>
          <a:p>
            <a:pPr marL="0" indent="0">
              <a:buNone/>
            </a:pPr>
            <a:r>
              <a:rPr lang="en-US" b="1" dirty="0"/>
              <a:t>2</a:t>
            </a:r>
            <a:r>
              <a:rPr lang="en-US" b="1" dirty="0">
                <a:latin typeface="Aptos" panose="020B0004020202020204" pitchFamily="34" charset="0"/>
              </a:rPr>
              <a:t>.    Role of Private Sector</a:t>
            </a:r>
          </a:p>
          <a:p>
            <a:pPr lvl="1"/>
            <a:r>
              <a:rPr lang="en-US" dirty="0">
                <a:latin typeface="Aptos" panose="020B0004020202020204" pitchFamily="34" charset="0"/>
              </a:rPr>
              <a:t>Policies and strategy development and implementation, responsive investment, responsible production &amp; consumption, green finance</a:t>
            </a:r>
          </a:p>
          <a:p>
            <a:pPr marL="457200" indent="-457200">
              <a:buAutoNum type="arabicPeriod" startAt="3"/>
            </a:pPr>
            <a:r>
              <a:rPr lang="en-US" b="1" dirty="0">
                <a:latin typeface="Aptos" panose="020B0004020202020204" pitchFamily="34" charset="0"/>
              </a:rPr>
              <a:t>Role of Individuals</a:t>
            </a:r>
          </a:p>
          <a:p>
            <a:pPr lvl="1"/>
            <a:r>
              <a:rPr lang="en-US" dirty="0">
                <a:latin typeface="Aptos" panose="020B0004020202020204" pitchFamily="34" charset="0"/>
              </a:rPr>
              <a:t>Educate (Awareness) self and others, assess, strategize and plan, responsible purchases &amp; consumption, green finance &amp; responsive investment </a:t>
            </a:r>
          </a:p>
          <a:p>
            <a:pPr marL="859536" lvl="1" indent="-457200">
              <a:buAutoNum type="arabicPeriod" startAt="3"/>
            </a:pPr>
            <a:endParaRPr lang="en-US" b="1" dirty="0">
              <a:latin typeface="Aptos" panose="020B0004020202020204" pitchFamily="34" charset="0"/>
            </a:endParaRPr>
          </a:p>
          <a:p>
            <a:endParaRPr lang="en-US" dirty="0"/>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2" name="Picture 2" descr="Bank Of Uganda">
            <a:extLst>
              <a:ext uri="{FF2B5EF4-FFF2-40B4-BE49-F238E27FC236}">
                <a16:creationId xmlns:a16="http://schemas.microsoft.com/office/drawing/2014/main" id="{DB9FD802-027C-0515-7C35-808762F660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99458" cy="14503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Uganda Institute of Banking &amp; Financial ...">
            <a:extLst>
              <a:ext uri="{FF2B5EF4-FFF2-40B4-BE49-F238E27FC236}">
                <a16:creationId xmlns:a16="http://schemas.microsoft.com/office/drawing/2014/main" id="{E0D804D0-FBE3-FE2A-5304-B65F4AE29A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7406" y="0"/>
            <a:ext cx="1431103" cy="14503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UGANDA BANKERS ASSOCIATION – Promoting ...">
            <a:extLst>
              <a:ext uri="{FF2B5EF4-FFF2-40B4-BE49-F238E27FC236}">
                <a16:creationId xmlns:a16="http://schemas.microsoft.com/office/drawing/2014/main" id="{2C9A32D2-2524-5AE8-23EC-968F865DF5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47434" y="254800"/>
            <a:ext cx="2398127" cy="95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767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8CE60-587E-1D5C-8B50-ED3441BA49CE}"/>
              </a:ext>
            </a:extLst>
          </p:cNvPr>
          <p:cNvSpPr>
            <a:spLocks noGrp="1"/>
          </p:cNvSpPr>
          <p:nvPr>
            <p:ph type="ctrTitle"/>
          </p:nvPr>
        </p:nvSpPr>
        <p:spPr>
          <a:xfrm>
            <a:off x="6299835" y="430529"/>
            <a:ext cx="5486400" cy="3291840"/>
          </a:xfrm>
        </p:spPr>
        <p:txBody>
          <a:bodyPr/>
          <a:lstStyle/>
          <a:p>
            <a:r>
              <a:rPr lang="en-US" dirty="0"/>
              <a:t>Sustainability in Personal Finance.</a:t>
            </a:r>
          </a:p>
        </p:txBody>
      </p:sp>
      <p:pic>
        <p:nvPicPr>
          <p:cNvPr id="12" name="Picture Placeholder 4" descr="A close-up of a wood grain">
            <a:extLst>
              <a:ext uri="{FF2B5EF4-FFF2-40B4-BE49-F238E27FC236}">
                <a16:creationId xmlns:a16="http://schemas.microsoft.com/office/drawing/2014/main" id="{7D5BDB53-9169-3BBC-9362-0539514AC7DD}"/>
              </a:ext>
            </a:extLst>
          </p:cNvPr>
          <p:cNvPicPr>
            <a:picLocks noGrp="1" noChangeAspect="1"/>
          </p:cNvPicPr>
          <p:nvPr>
            <p:ph type="pic" sz="quarter" idx="12"/>
          </p:nvPr>
        </p:nvPicPr>
        <p:blipFill rotWithShape="1">
          <a:blip r:embed="rId3">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p:blipFill>
        <p:spPr>
          <a:xfrm>
            <a:off x="0" y="-11113"/>
            <a:ext cx="5791200" cy="6880226"/>
          </a:xfrm>
        </p:spPr>
      </p:pic>
      <p:sp>
        <p:nvSpPr>
          <p:cNvPr id="3" name="Text Placeholder 2">
            <a:extLst>
              <a:ext uri="{FF2B5EF4-FFF2-40B4-BE49-F238E27FC236}">
                <a16:creationId xmlns:a16="http://schemas.microsoft.com/office/drawing/2014/main" id="{0E02AE9C-BA1D-195E-3B93-A5A0CC03D8F3}"/>
              </a:ext>
            </a:extLst>
          </p:cNvPr>
          <p:cNvSpPr>
            <a:spLocks noGrp="1"/>
          </p:cNvSpPr>
          <p:nvPr>
            <p:ph type="body" sz="quarter" idx="11"/>
          </p:nvPr>
        </p:nvSpPr>
        <p:spPr>
          <a:xfrm>
            <a:off x="6299835" y="4568602"/>
            <a:ext cx="5486400" cy="1645920"/>
          </a:xfrm>
        </p:spPr>
        <p:txBody>
          <a:bodyPr/>
          <a:lstStyle/>
          <a:p>
            <a:r>
              <a:rPr lang="en-US" sz="2800" dirty="0"/>
              <a:t>SAVE, PROTECT &amp; GROW</a:t>
            </a:r>
          </a:p>
        </p:txBody>
      </p:sp>
    </p:spTree>
    <p:extLst>
      <p:ext uri="{BB962C8B-B14F-4D97-AF65-F5344CB8AC3E}">
        <p14:creationId xmlns:p14="http://schemas.microsoft.com/office/powerpoint/2010/main" val="1440871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54247" y="1194727"/>
            <a:ext cx="10574721" cy="906780"/>
          </a:xfrm>
        </p:spPr>
        <p:txBody>
          <a:bodyPr/>
          <a:lstStyle/>
          <a:p>
            <a:r>
              <a:rPr lang="en-US" dirty="0"/>
              <a:t>Personal Finance.</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3657600" y="2281238"/>
            <a:ext cx="7810500" cy="3700462"/>
          </a:xfrm>
        </p:spPr>
        <p:txBody>
          <a:bodyPr>
            <a:normAutofit/>
          </a:bodyPr>
          <a:lstStyle/>
          <a:p>
            <a:r>
              <a:rPr lang="en-US" sz="2400" b="0" i="0" dirty="0">
                <a:effectLst/>
                <a:latin typeface="Aptos" panose="020B0004020202020204" pitchFamily="34" charset="0"/>
              </a:rPr>
              <a:t>Managing personal finances has become a priority for many governments to ensure financial security and sustainability of their citizens. It means achieving and maintaining a balance between personal income and expenditure to satisfy needs, wants and aspirations within a budget, sustainably. </a:t>
            </a:r>
          </a:p>
          <a:p>
            <a:r>
              <a:rPr lang="en-US" sz="2400" b="1" dirty="0">
                <a:latin typeface="Aptos" panose="020B0004020202020204" pitchFamily="34" charset="0"/>
              </a:rPr>
              <a:t>In Uganda’s Case: </a:t>
            </a:r>
            <a:r>
              <a:rPr lang="en-US" sz="2400" dirty="0">
                <a:latin typeface="Aptos" panose="020B0004020202020204" pitchFamily="34" charset="0"/>
              </a:rPr>
              <a:t>National Financial Inclusion Strategy II &amp; National Financial Literacy Strategy I.</a:t>
            </a:r>
          </a:p>
          <a:p>
            <a:endParaRPr lang="en-US" dirty="0"/>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2" name="Picture 4" descr="UGANDA BANKERS ASSOCIATION – Promoting ...">
            <a:extLst>
              <a:ext uri="{FF2B5EF4-FFF2-40B4-BE49-F238E27FC236}">
                <a16:creationId xmlns:a16="http://schemas.microsoft.com/office/drawing/2014/main" id="{8DD4D99D-5BCD-66F9-427B-1A4BF743CF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7434" y="254800"/>
            <a:ext cx="2398127" cy="9592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Uganda Institute of Banking &amp; Financial ...">
            <a:extLst>
              <a:ext uri="{FF2B5EF4-FFF2-40B4-BE49-F238E27FC236}">
                <a16:creationId xmlns:a16="http://schemas.microsoft.com/office/drawing/2014/main" id="{284A359A-2CCF-DF92-7D7E-0A38F32325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7406" y="0"/>
            <a:ext cx="1431103" cy="14503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ank Of Uganda">
            <a:extLst>
              <a:ext uri="{FF2B5EF4-FFF2-40B4-BE49-F238E27FC236}">
                <a16:creationId xmlns:a16="http://schemas.microsoft.com/office/drawing/2014/main" id="{3C6A7165-882B-7154-E9FF-C5DC3C25BF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99458" cy="1450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528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CFE5A-6189-A06F-8CF1-7176CEA3D28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C0B9A2D-EC2E-8617-5C43-448766903142}"/>
              </a:ext>
            </a:extLst>
          </p:cNvPr>
          <p:cNvSpPr>
            <a:spLocks noGrp="1"/>
          </p:cNvSpPr>
          <p:nvPr>
            <p:ph type="title"/>
          </p:nvPr>
        </p:nvSpPr>
        <p:spPr>
          <a:xfrm>
            <a:off x="54247" y="1194727"/>
            <a:ext cx="10574721" cy="906780"/>
          </a:xfrm>
        </p:spPr>
        <p:txBody>
          <a:bodyPr/>
          <a:lstStyle/>
          <a:p>
            <a:r>
              <a:rPr lang="en-US" dirty="0"/>
              <a:t>Personal Finance</a:t>
            </a:r>
          </a:p>
        </p:txBody>
      </p:sp>
      <p:sp>
        <p:nvSpPr>
          <p:cNvPr id="7" name="Text Placeholder 6">
            <a:extLst>
              <a:ext uri="{FF2B5EF4-FFF2-40B4-BE49-F238E27FC236}">
                <a16:creationId xmlns:a16="http://schemas.microsoft.com/office/drawing/2014/main" id="{DF503206-8AF2-1DEC-DEFE-B6AC3DB924D7}"/>
              </a:ext>
            </a:extLst>
          </p:cNvPr>
          <p:cNvSpPr>
            <a:spLocks noGrp="1"/>
          </p:cNvSpPr>
          <p:nvPr>
            <p:ph sz="quarter" idx="13"/>
          </p:nvPr>
        </p:nvSpPr>
        <p:spPr>
          <a:xfrm>
            <a:off x="3657600" y="2281238"/>
            <a:ext cx="7810500" cy="3700462"/>
          </a:xfrm>
        </p:spPr>
        <p:txBody>
          <a:bodyPr>
            <a:normAutofit/>
          </a:bodyPr>
          <a:lstStyle/>
          <a:p>
            <a:r>
              <a:rPr lang="en-US" sz="2400" b="0" i="0" dirty="0">
                <a:effectLst/>
                <a:latin typeface="Aptos" panose="020B0004020202020204" pitchFamily="34" charset="0"/>
              </a:rPr>
              <a:t>Managing personal finances has become a priority for many governments to ensure financial security and sustainability of their citizens. It means achieving and maintaining a balance between personal income and expenditure to satisfy needs, wants and aspirations within a budget, sustainably. </a:t>
            </a:r>
          </a:p>
          <a:p>
            <a:r>
              <a:rPr lang="en-US" sz="2400" b="1" dirty="0">
                <a:latin typeface="Aptos" panose="020B0004020202020204" pitchFamily="34" charset="0"/>
              </a:rPr>
              <a:t>In Uganda’s Case: </a:t>
            </a:r>
            <a:r>
              <a:rPr lang="en-US" sz="2400" dirty="0">
                <a:latin typeface="Aptos" panose="020B0004020202020204" pitchFamily="34" charset="0"/>
              </a:rPr>
              <a:t>National Financial Inclusion Strategy II &amp; National Financial Literacy Strategy I.</a:t>
            </a:r>
          </a:p>
          <a:p>
            <a:endParaRPr lang="en-US" dirty="0"/>
          </a:p>
        </p:txBody>
      </p:sp>
      <p:grpSp>
        <p:nvGrpSpPr>
          <p:cNvPr id="19" name="Group 18">
            <a:extLst>
              <a:ext uri="{FF2B5EF4-FFF2-40B4-BE49-F238E27FC236}">
                <a16:creationId xmlns:a16="http://schemas.microsoft.com/office/drawing/2014/main" id="{0745E818-E364-7399-2248-4BC03FF40696}"/>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8D3990C5-5130-8CDA-8BB0-E32951289E1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AEF80E0C-6A2F-5A98-C064-7B4ECD08A277}"/>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4AD7B21C-9A70-288F-5A4A-1421F713C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2" name="Picture 4" descr="UGANDA BANKERS ASSOCIATION – Promoting ...">
            <a:extLst>
              <a:ext uri="{FF2B5EF4-FFF2-40B4-BE49-F238E27FC236}">
                <a16:creationId xmlns:a16="http://schemas.microsoft.com/office/drawing/2014/main" id="{8D830137-7C93-798D-E01A-43454655DC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7434" y="254800"/>
            <a:ext cx="2398127" cy="9592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Uganda Institute of Banking &amp; Financial ...">
            <a:extLst>
              <a:ext uri="{FF2B5EF4-FFF2-40B4-BE49-F238E27FC236}">
                <a16:creationId xmlns:a16="http://schemas.microsoft.com/office/drawing/2014/main" id="{2F01411D-560D-88A9-7446-F9C9F9C44F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7406" y="0"/>
            <a:ext cx="1431103" cy="14503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ank Of Uganda">
            <a:extLst>
              <a:ext uri="{FF2B5EF4-FFF2-40B4-BE49-F238E27FC236}">
                <a16:creationId xmlns:a16="http://schemas.microsoft.com/office/drawing/2014/main" id="{468B3996-79BB-4850-EFD2-65A5AFE8B1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99458" cy="1450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429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146439" y="911052"/>
            <a:ext cx="10354003" cy="1120928"/>
          </a:xfrm>
        </p:spPr>
        <p:txBody>
          <a:bodyPr/>
          <a:lstStyle/>
          <a:p>
            <a:r>
              <a:rPr lang="en-US" dirty="0"/>
              <a:t>Personal Finance Concepts</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3657600" y="2281238"/>
            <a:ext cx="7934960" cy="4302442"/>
          </a:xfrm>
        </p:spPr>
        <p:txBody>
          <a:bodyPr>
            <a:normAutofit/>
          </a:bodyPr>
          <a:lstStyle/>
          <a:p>
            <a:r>
              <a:rPr lang="en-US" sz="2400" dirty="0">
                <a:latin typeface="Aptos" panose="020B0004020202020204" pitchFamily="34" charset="0"/>
              </a:rPr>
              <a:t>Personal Financial Management (PFM).</a:t>
            </a:r>
          </a:p>
          <a:p>
            <a:r>
              <a:rPr lang="en-US" sz="2400" dirty="0">
                <a:latin typeface="Aptos" panose="020B0004020202020204" pitchFamily="34" charset="0"/>
              </a:rPr>
              <a:t>Savings.</a:t>
            </a:r>
          </a:p>
          <a:p>
            <a:r>
              <a:rPr lang="en-US" sz="2400" dirty="0">
                <a:latin typeface="Aptos" panose="020B0004020202020204" pitchFamily="34" charset="0"/>
              </a:rPr>
              <a:t>Loans/Debt Management.</a:t>
            </a:r>
          </a:p>
          <a:p>
            <a:r>
              <a:rPr lang="en-US" sz="2400" dirty="0">
                <a:latin typeface="Aptos" panose="020B0004020202020204" pitchFamily="34" charset="0"/>
              </a:rPr>
              <a:t>Insurance.</a:t>
            </a:r>
          </a:p>
          <a:p>
            <a:r>
              <a:rPr lang="en-US" sz="2400" dirty="0">
                <a:latin typeface="Aptos" panose="020B0004020202020204" pitchFamily="34" charset="0"/>
              </a:rPr>
              <a:t>Planning for Old Age/Retirement.</a:t>
            </a:r>
          </a:p>
          <a:p>
            <a:r>
              <a:rPr lang="en-US" sz="2400" dirty="0">
                <a:latin typeface="Aptos" panose="020B0004020202020204" pitchFamily="34" charset="0"/>
              </a:rPr>
              <a:t>Understanding Supervised Financial Institutions &amp; its products.</a:t>
            </a:r>
          </a:p>
          <a:p>
            <a:r>
              <a:rPr lang="en-US" sz="2400" dirty="0">
                <a:latin typeface="Aptos" panose="020B0004020202020204" pitchFamily="34" charset="0"/>
              </a:rPr>
              <a:t>Digital Finance.</a:t>
            </a:r>
          </a:p>
          <a:p>
            <a:endParaRPr lang="en-US" dirty="0"/>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2" name="Picture 2" descr="Bank Of Uganda">
            <a:extLst>
              <a:ext uri="{FF2B5EF4-FFF2-40B4-BE49-F238E27FC236}">
                <a16:creationId xmlns:a16="http://schemas.microsoft.com/office/drawing/2014/main" id="{494B3AC1-CF78-D65A-0EB1-793DCD21A7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99458" cy="14503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Uganda Institute of Banking &amp; Financial ...">
            <a:extLst>
              <a:ext uri="{FF2B5EF4-FFF2-40B4-BE49-F238E27FC236}">
                <a16:creationId xmlns:a16="http://schemas.microsoft.com/office/drawing/2014/main" id="{979DA83C-712D-C7F5-4882-607877C6E4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7406" y="0"/>
            <a:ext cx="1431103" cy="14503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UGANDA BANKERS ASSOCIATION – Promoting ...">
            <a:extLst>
              <a:ext uri="{FF2B5EF4-FFF2-40B4-BE49-F238E27FC236}">
                <a16:creationId xmlns:a16="http://schemas.microsoft.com/office/drawing/2014/main" id="{1A8EEEAD-FEDD-05BD-B056-DBDA19B081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47434" y="254800"/>
            <a:ext cx="2398127" cy="95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784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BF65-C84B-45C3-72CA-AFDA68851174}"/>
              </a:ext>
            </a:extLst>
          </p:cNvPr>
          <p:cNvSpPr>
            <a:spLocks noGrp="1"/>
          </p:cNvSpPr>
          <p:nvPr>
            <p:ph type="title"/>
          </p:nvPr>
        </p:nvSpPr>
        <p:spPr>
          <a:xfrm>
            <a:off x="594360" y="189572"/>
            <a:ext cx="6787747" cy="1593507"/>
          </a:xfrm>
        </p:spPr>
        <p:txBody>
          <a:bodyPr/>
          <a:lstStyle/>
          <a:p>
            <a:r>
              <a:rPr lang="en-US" dirty="0"/>
              <a:t>Presentation Flow.</a:t>
            </a:r>
          </a:p>
        </p:txBody>
      </p:sp>
      <p:sp>
        <p:nvSpPr>
          <p:cNvPr id="3" name="Text Placeholder 2">
            <a:extLst>
              <a:ext uri="{FF2B5EF4-FFF2-40B4-BE49-F238E27FC236}">
                <a16:creationId xmlns:a16="http://schemas.microsoft.com/office/drawing/2014/main" id="{3B8EBC2C-6DD7-5003-38EB-40753046FE8C}"/>
              </a:ext>
            </a:extLst>
          </p:cNvPr>
          <p:cNvSpPr>
            <a:spLocks noGrp="1"/>
          </p:cNvSpPr>
          <p:nvPr>
            <p:ph sz="quarter" idx="13"/>
          </p:nvPr>
        </p:nvSpPr>
        <p:spPr>
          <a:xfrm>
            <a:off x="500743" y="2281239"/>
            <a:ext cx="6194697" cy="3760332"/>
          </a:xfrm>
        </p:spPr>
        <p:txBody>
          <a:bodyPr tIns="457200">
            <a:noAutofit/>
          </a:bodyPr>
          <a:lstStyle/>
          <a:p>
            <a:r>
              <a:rPr lang="en-US" dirty="0">
                <a:solidFill>
                  <a:schemeClr val="bg1"/>
                </a:solidFill>
                <a:latin typeface="Aptos" panose="020B0004020202020204" pitchFamily="34" charset="0"/>
              </a:rPr>
              <a:t>Why the Campaign.</a:t>
            </a:r>
          </a:p>
          <a:p>
            <a:r>
              <a:rPr lang="en-US" dirty="0">
                <a:solidFill>
                  <a:schemeClr val="bg1"/>
                </a:solidFill>
                <a:latin typeface="Aptos" panose="020B0004020202020204" pitchFamily="34" charset="0"/>
              </a:rPr>
              <a:t>Sustainability &amp; the Environment.</a:t>
            </a:r>
          </a:p>
          <a:p>
            <a:r>
              <a:rPr lang="en-US" dirty="0">
                <a:solidFill>
                  <a:schemeClr val="bg1"/>
                </a:solidFill>
                <a:latin typeface="Aptos" panose="020B0004020202020204" pitchFamily="34" charset="0"/>
              </a:rPr>
              <a:t>Personal Finance Management.</a:t>
            </a:r>
          </a:p>
          <a:p>
            <a:r>
              <a:rPr lang="en-US" dirty="0">
                <a:solidFill>
                  <a:schemeClr val="bg1"/>
                </a:solidFill>
                <a:latin typeface="Aptos" panose="020B0004020202020204" pitchFamily="34" charset="0"/>
              </a:rPr>
              <a:t>Players in the Sector.</a:t>
            </a:r>
          </a:p>
          <a:p>
            <a:r>
              <a:rPr lang="en-US" dirty="0">
                <a:solidFill>
                  <a:schemeClr val="bg1"/>
                </a:solidFill>
                <a:latin typeface="Aptos" panose="020B0004020202020204" pitchFamily="34" charset="0"/>
              </a:rPr>
              <a:t>Products &amp; Services.</a:t>
            </a:r>
          </a:p>
          <a:p>
            <a:r>
              <a:rPr lang="en-US" dirty="0">
                <a:solidFill>
                  <a:schemeClr val="bg1"/>
                </a:solidFill>
                <a:latin typeface="Aptos" panose="020B0004020202020204" pitchFamily="34" charset="0"/>
              </a:rPr>
              <a:t>Conclusion.</a:t>
            </a:r>
          </a:p>
        </p:txBody>
      </p:sp>
      <p:pic>
        <p:nvPicPr>
          <p:cNvPr id="4" name="Picture 2" descr="Bank Of Uganda">
            <a:extLst>
              <a:ext uri="{FF2B5EF4-FFF2-40B4-BE49-F238E27FC236}">
                <a16:creationId xmlns:a16="http://schemas.microsoft.com/office/drawing/2014/main" id="{410C61DE-9BAB-38F7-B638-A0D266E3F8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407645"/>
            <a:ext cx="1599458" cy="145035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Uganda Institute of Banking &amp; Financial ...">
            <a:extLst>
              <a:ext uri="{FF2B5EF4-FFF2-40B4-BE49-F238E27FC236}">
                <a16:creationId xmlns:a16="http://schemas.microsoft.com/office/drawing/2014/main" id="{0FA7A103-6CDB-B5BA-98F2-1582B823FA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6507" y="5407645"/>
            <a:ext cx="1431103" cy="14503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GANDA BANKERS ASSOCIATION – Promoting ...">
            <a:extLst>
              <a:ext uri="{FF2B5EF4-FFF2-40B4-BE49-F238E27FC236}">
                <a16:creationId xmlns:a16="http://schemas.microsoft.com/office/drawing/2014/main" id="{0D272973-F0EC-D5C9-F1A4-E9A1A94500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45384" y="5901647"/>
            <a:ext cx="2168276" cy="867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685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C59A2-6FB5-A74D-5A4D-09007D2A2B6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9EA87A5-6A42-5678-5346-AA9FC16DF41F}"/>
              </a:ext>
            </a:extLst>
          </p:cNvPr>
          <p:cNvSpPr>
            <a:spLocks noGrp="1"/>
          </p:cNvSpPr>
          <p:nvPr>
            <p:ph type="title"/>
          </p:nvPr>
        </p:nvSpPr>
        <p:spPr>
          <a:xfrm>
            <a:off x="566266" y="895461"/>
            <a:ext cx="7618423" cy="1120928"/>
          </a:xfrm>
        </p:spPr>
        <p:txBody>
          <a:bodyPr/>
          <a:lstStyle/>
          <a:p>
            <a:r>
              <a:rPr lang="en-US" dirty="0"/>
              <a:t>Personal Finance Concepts</a:t>
            </a:r>
          </a:p>
        </p:txBody>
      </p:sp>
      <p:grpSp>
        <p:nvGrpSpPr>
          <p:cNvPr id="19" name="Group 18">
            <a:extLst>
              <a:ext uri="{FF2B5EF4-FFF2-40B4-BE49-F238E27FC236}">
                <a16:creationId xmlns:a16="http://schemas.microsoft.com/office/drawing/2014/main" id="{899003F3-8566-0B2A-5E29-94FF908D272D}"/>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F3E4498E-945E-DDD5-7A96-FB71C476904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17552C3D-A55B-B63C-1303-F87C24F40D9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FDC27A17-F282-202B-5351-E4D0A682E696}"/>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2" name="Picture 2" descr="Bank Of Uganda">
            <a:extLst>
              <a:ext uri="{FF2B5EF4-FFF2-40B4-BE49-F238E27FC236}">
                <a16:creationId xmlns:a16="http://schemas.microsoft.com/office/drawing/2014/main" id="{FD0A9758-063B-E654-0658-09CDD04460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78481" cy="14313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Uganda Institute of Banking &amp; Financial ...">
            <a:extLst>
              <a:ext uri="{FF2B5EF4-FFF2-40B4-BE49-F238E27FC236}">
                <a16:creationId xmlns:a16="http://schemas.microsoft.com/office/drawing/2014/main" id="{8AD8C9CB-399B-BB9B-621F-6FE9201407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7407" y="0"/>
            <a:ext cx="1198594" cy="12147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UGANDA BANKERS ASSOCIATION – Promoting ...">
            <a:extLst>
              <a:ext uri="{FF2B5EF4-FFF2-40B4-BE49-F238E27FC236}">
                <a16:creationId xmlns:a16="http://schemas.microsoft.com/office/drawing/2014/main" id="{708D6CFD-890B-F36D-3DA1-658D1BD269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47434" y="254800"/>
            <a:ext cx="2399797" cy="9599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020514C-98E9-4125-2FA3-88DEE3A896D3}"/>
              </a:ext>
            </a:extLst>
          </p:cNvPr>
          <p:cNvPicPr>
            <a:picLocks noChangeAspect="1"/>
          </p:cNvPicPr>
          <p:nvPr/>
        </p:nvPicPr>
        <p:blipFill>
          <a:blip r:embed="rId6"/>
          <a:stretch>
            <a:fillRect/>
          </a:stretch>
        </p:blipFill>
        <p:spPr>
          <a:xfrm>
            <a:off x="4897407" y="2393869"/>
            <a:ext cx="6624995" cy="4302443"/>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7">
            <p14:nvContentPartPr>
              <p14:cNvPr id="6" name="Ink 5">
                <a:extLst>
                  <a:ext uri="{FF2B5EF4-FFF2-40B4-BE49-F238E27FC236}">
                    <a16:creationId xmlns:a16="http://schemas.microsoft.com/office/drawing/2014/main" id="{720025DA-616C-00A4-F222-E7ADAB9440C9}"/>
                  </a:ext>
                </a:extLst>
              </p14:cNvPr>
              <p14:cNvContentPartPr/>
              <p14:nvPr/>
            </p14:nvContentPartPr>
            <p14:xfrm>
              <a:off x="8967359" y="3517900"/>
              <a:ext cx="2386440" cy="140400"/>
            </p14:xfrm>
          </p:contentPart>
        </mc:Choice>
        <mc:Fallback xmlns="">
          <p:pic>
            <p:nvPicPr>
              <p:cNvPr id="6" name="Ink 5">
                <a:extLst>
                  <a:ext uri="{FF2B5EF4-FFF2-40B4-BE49-F238E27FC236}">
                    <a16:creationId xmlns:a16="http://schemas.microsoft.com/office/drawing/2014/main" id="{720025DA-616C-00A4-F222-E7ADAB9440C9}"/>
                  </a:ext>
                </a:extLst>
              </p:cNvPr>
              <p:cNvPicPr/>
              <p:nvPr/>
            </p:nvPicPr>
            <p:blipFill>
              <a:blip r:embed="rId8"/>
              <a:stretch>
                <a:fillRect/>
              </a:stretch>
            </p:blipFill>
            <p:spPr>
              <a:xfrm>
                <a:off x="8949719" y="3500260"/>
                <a:ext cx="2422080" cy="176040"/>
              </a:xfrm>
              <a:prstGeom prst="rect">
                <a:avLst/>
              </a:prstGeom>
            </p:spPr>
          </p:pic>
        </mc:Fallback>
      </mc:AlternateContent>
      <p:sp>
        <p:nvSpPr>
          <p:cNvPr id="7" name="Text Placeholder 6">
            <a:extLst>
              <a:ext uri="{FF2B5EF4-FFF2-40B4-BE49-F238E27FC236}">
                <a16:creationId xmlns:a16="http://schemas.microsoft.com/office/drawing/2014/main" id="{455BE691-F2B2-A926-A85B-28810FAC4447}"/>
              </a:ext>
            </a:extLst>
          </p:cNvPr>
          <p:cNvSpPr>
            <a:spLocks noGrp="1"/>
          </p:cNvSpPr>
          <p:nvPr>
            <p:ph sz="quarter" idx="13"/>
          </p:nvPr>
        </p:nvSpPr>
        <p:spPr>
          <a:xfrm>
            <a:off x="635285" y="2610484"/>
            <a:ext cx="4303723" cy="4302442"/>
          </a:xfrm>
        </p:spPr>
        <p:txBody>
          <a:bodyPr>
            <a:normAutofit/>
          </a:bodyPr>
          <a:lstStyle/>
          <a:p>
            <a:pPr marL="0" indent="0">
              <a:buNone/>
            </a:pPr>
            <a:r>
              <a:rPr lang="en-US" dirty="0"/>
              <a:t>Life is a journey</a:t>
            </a:r>
          </a:p>
          <a:p>
            <a:pPr marL="0" indent="0">
              <a:buNone/>
            </a:pPr>
            <a:r>
              <a:rPr lang="en-US" dirty="0"/>
              <a:t>Plan and be prepared</a:t>
            </a:r>
          </a:p>
        </p:txBody>
      </p:sp>
      <p:sp>
        <p:nvSpPr>
          <p:cNvPr id="9" name="TextBox 8">
            <a:extLst>
              <a:ext uri="{FF2B5EF4-FFF2-40B4-BE49-F238E27FC236}">
                <a16:creationId xmlns:a16="http://schemas.microsoft.com/office/drawing/2014/main" id="{77E6135D-A2CB-F1C5-0F09-C16307DEDD14}"/>
              </a:ext>
            </a:extLst>
          </p:cNvPr>
          <p:cNvSpPr txBox="1"/>
          <p:nvPr/>
        </p:nvSpPr>
        <p:spPr>
          <a:xfrm>
            <a:off x="3757289" y="2019086"/>
            <a:ext cx="4993666" cy="461665"/>
          </a:xfrm>
          <a:prstGeom prst="rect">
            <a:avLst/>
          </a:prstGeom>
          <a:solidFill>
            <a:schemeClr val="accent3">
              <a:lumMod val="20000"/>
              <a:lumOff val="80000"/>
            </a:schemeClr>
          </a:solidFill>
        </p:spPr>
        <p:txBody>
          <a:bodyPr wrap="square" rtlCol="0">
            <a:spAutoFit/>
          </a:bodyPr>
          <a:lstStyle/>
          <a:p>
            <a:r>
              <a:rPr lang="en-US" sz="2400" b="1" cap="all" dirty="0">
                <a:solidFill>
                  <a:schemeClr val="bg1"/>
                </a:solidFill>
              </a:rPr>
              <a:t>Financial planning lifecycle</a:t>
            </a:r>
          </a:p>
        </p:txBody>
      </p:sp>
    </p:spTree>
    <p:extLst>
      <p:ext uri="{BB962C8B-B14F-4D97-AF65-F5344CB8AC3E}">
        <p14:creationId xmlns:p14="http://schemas.microsoft.com/office/powerpoint/2010/main" val="332378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F4EF5-6C0D-BA00-042D-5B107172BDC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19EEAF9-088A-FE84-D9CF-ECFD713C85A8}"/>
              </a:ext>
            </a:extLst>
          </p:cNvPr>
          <p:cNvSpPr>
            <a:spLocks noGrp="1"/>
          </p:cNvSpPr>
          <p:nvPr>
            <p:ph type="title"/>
          </p:nvPr>
        </p:nvSpPr>
        <p:spPr>
          <a:xfrm>
            <a:off x="484177" y="2789203"/>
            <a:ext cx="4152900" cy="1120928"/>
          </a:xfrm>
        </p:spPr>
        <p:txBody>
          <a:bodyPr/>
          <a:lstStyle/>
          <a:p>
            <a:r>
              <a:rPr lang="en-US" dirty="0"/>
              <a:t>Personal Finance Concepts.</a:t>
            </a:r>
          </a:p>
        </p:txBody>
      </p:sp>
      <p:grpSp>
        <p:nvGrpSpPr>
          <p:cNvPr id="19" name="Group 18">
            <a:extLst>
              <a:ext uri="{FF2B5EF4-FFF2-40B4-BE49-F238E27FC236}">
                <a16:creationId xmlns:a16="http://schemas.microsoft.com/office/drawing/2014/main" id="{D3A15501-C77C-5BDE-283D-D2A2E47EAE1D}"/>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29AD2DA1-6370-E398-12B0-8BD1A07EA4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EE848FA3-94B9-46B7-4ED2-F350F4794366}"/>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C966D7F1-8355-36E2-D25F-A4E80ED2713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2" name="Picture 2" descr="Bank Of Uganda">
            <a:extLst>
              <a:ext uri="{FF2B5EF4-FFF2-40B4-BE49-F238E27FC236}">
                <a16:creationId xmlns:a16="http://schemas.microsoft.com/office/drawing/2014/main" id="{49843C3B-D6DC-7B13-E5D3-ADE9A2A644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99458" cy="14503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Uganda Institute of Banking &amp; Financial ...">
            <a:extLst>
              <a:ext uri="{FF2B5EF4-FFF2-40B4-BE49-F238E27FC236}">
                <a16:creationId xmlns:a16="http://schemas.microsoft.com/office/drawing/2014/main" id="{F7C55E95-C690-56B0-AD75-F2DAF21EC6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7406" y="0"/>
            <a:ext cx="1431103" cy="14503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UGANDA BANKERS ASSOCIATION – Promoting ...">
            <a:extLst>
              <a:ext uri="{FF2B5EF4-FFF2-40B4-BE49-F238E27FC236}">
                <a16:creationId xmlns:a16="http://schemas.microsoft.com/office/drawing/2014/main" id="{E6854369-4B01-B826-3B6C-CDCD2FC080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47434" y="254800"/>
            <a:ext cx="2398127" cy="9592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6B3C847-9E35-3747-B674-E4C5E6E7BEEA}"/>
              </a:ext>
            </a:extLst>
          </p:cNvPr>
          <p:cNvPicPr>
            <a:picLocks noChangeAspect="1"/>
          </p:cNvPicPr>
          <p:nvPr/>
        </p:nvPicPr>
        <p:blipFill>
          <a:blip r:embed="rId6"/>
          <a:stretch>
            <a:fillRect/>
          </a:stretch>
        </p:blipFill>
        <p:spPr>
          <a:xfrm>
            <a:off x="4330700" y="2105024"/>
            <a:ext cx="6337300" cy="4752975"/>
          </a:xfrm>
          <a:prstGeom prst="rect">
            <a:avLst/>
          </a:prstGeom>
        </p:spPr>
      </p:pic>
    </p:spTree>
    <p:extLst>
      <p:ext uri="{BB962C8B-B14F-4D97-AF65-F5344CB8AC3E}">
        <p14:creationId xmlns:p14="http://schemas.microsoft.com/office/powerpoint/2010/main" val="1585920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07D3A-285B-29B5-5743-41AEB4471B9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DAC2CE-DD8A-540B-46DC-BDEB6E206EE3}"/>
              </a:ext>
            </a:extLst>
          </p:cNvPr>
          <p:cNvSpPr>
            <a:spLocks noGrp="1"/>
          </p:cNvSpPr>
          <p:nvPr>
            <p:ph type="title"/>
          </p:nvPr>
        </p:nvSpPr>
        <p:spPr>
          <a:xfrm>
            <a:off x="484177" y="2789203"/>
            <a:ext cx="4152900" cy="1120928"/>
          </a:xfrm>
        </p:spPr>
        <p:txBody>
          <a:bodyPr/>
          <a:lstStyle/>
          <a:p>
            <a:r>
              <a:rPr lang="en-US" dirty="0"/>
              <a:t>Personal Finance Concepts.</a:t>
            </a:r>
          </a:p>
        </p:txBody>
      </p:sp>
      <p:grpSp>
        <p:nvGrpSpPr>
          <p:cNvPr id="19" name="Group 18">
            <a:extLst>
              <a:ext uri="{FF2B5EF4-FFF2-40B4-BE49-F238E27FC236}">
                <a16:creationId xmlns:a16="http://schemas.microsoft.com/office/drawing/2014/main" id="{39E6D0A7-DC8D-7127-335A-05FFEC572213}"/>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2A5BA6CD-365B-5EA2-E99D-10CC8EED3A63}"/>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A644CA99-4C95-FC98-BA12-47CE2A73A55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8AF7F0B3-C847-546C-5C54-0F13685E2DC2}"/>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2" name="Picture 2" descr="Bank Of Uganda">
            <a:extLst>
              <a:ext uri="{FF2B5EF4-FFF2-40B4-BE49-F238E27FC236}">
                <a16:creationId xmlns:a16="http://schemas.microsoft.com/office/drawing/2014/main" id="{68EE7065-69EC-7050-11C9-873C963D72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99458" cy="14503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Uganda Institute of Banking &amp; Financial ...">
            <a:extLst>
              <a:ext uri="{FF2B5EF4-FFF2-40B4-BE49-F238E27FC236}">
                <a16:creationId xmlns:a16="http://schemas.microsoft.com/office/drawing/2014/main" id="{8ADDA24B-5DE9-A2DB-1542-F9E8A49C0C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7406" y="0"/>
            <a:ext cx="1431103" cy="14503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UGANDA BANKERS ASSOCIATION – Promoting ...">
            <a:extLst>
              <a:ext uri="{FF2B5EF4-FFF2-40B4-BE49-F238E27FC236}">
                <a16:creationId xmlns:a16="http://schemas.microsoft.com/office/drawing/2014/main" id="{1406409D-B531-0E42-BF9B-E32FC788B2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47434" y="254800"/>
            <a:ext cx="2398127" cy="9592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B46AB50-6673-BACF-0157-363800205FD7}"/>
              </a:ext>
            </a:extLst>
          </p:cNvPr>
          <p:cNvPicPr>
            <a:picLocks noChangeAspect="1"/>
          </p:cNvPicPr>
          <p:nvPr/>
        </p:nvPicPr>
        <p:blipFill>
          <a:blip r:embed="rId6"/>
          <a:stretch>
            <a:fillRect/>
          </a:stretch>
        </p:blipFill>
        <p:spPr>
          <a:xfrm>
            <a:off x="4102100" y="1996268"/>
            <a:ext cx="7415223" cy="4705307"/>
          </a:xfrm>
          <a:prstGeom prst="rect">
            <a:avLst/>
          </a:prstGeom>
        </p:spPr>
      </p:pic>
      <mc:AlternateContent xmlns:mc="http://schemas.openxmlformats.org/markup-compatibility/2006" xmlns:p14="http://schemas.microsoft.com/office/powerpoint/2010/main">
        <mc:Choice Requires="p14">
          <p:contentPart p14:bwMode="auto" r:id="rId7">
            <p14:nvContentPartPr>
              <p14:cNvPr id="17" name="Ink 16">
                <a:extLst>
                  <a:ext uri="{FF2B5EF4-FFF2-40B4-BE49-F238E27FC236}">
                    <a16:creationId xmlns:a16="http://schemas.microsoft.com/office/drawing/2014/main" id="{F948986B-D59A-E737-F20F-57C21100A746}"/>
                  </a:ext>
                </a:extLst>
              </p14:cNvPr>
              <p14:cNvContentPartPr/>
              <p14:nvPr/>
            </p14:nvContentPartPr>
            <p14:xfrm>
              <a:off x="6717940" y="3608840"/>
              <a:ext cx="2043360" cy="1979280"/>
            </p14:xfrm>
          </p:contentPart>
        </mc:Choice>
        <mc:Fallback xmlns="">
          <p:pic>
            <p:nvPicPr>
              <p:cNvPr id="17" name="Ink 16">
                <a:extLst>
                  <a:ext uri="{FF2B5EF4-FFF2-40B4-BE49-F238E27FC236}">
                    <a16:creationId xmlns:a16="http://schemas.microsoft.com/office/drawing/2014/main" id="{F948986B-D59A-E737-F20F-57C21100A746}"/>
                  </a:ext>
                </a:extLst>
              </p:cNvPr>
              <p:cNvPicPr/>
              <p:nvPr/>
            </p:nvPicPr>
            <p:blipFill>
              <a:blip r:embed="rId8"/>
              <a:stretch>
                <a:fillRect/>
              </a:stretch>
            </p:blipFill>
            <p:spPr>
              <a:xfrm>
                <a:off x="6708940" y="3600200"/>
                <a:ext cx="2061000" cy="1996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3" name="Ink 22">
                <a:extLst>
                  <a:ext uri="{FF2B5EF4-FFF2-40B4-BE49-F238E27FC236}">
                    <a16:creationId xmlns:a16="http://schemas.microsoft.com/office/drawing/2014/main" id="{B0DA368F-622A-9F5F-9845-F1A65138DB97}"/>
                  </a:ext>
                </a:extLst>
              </p14:cNvPr>
              <p14:cNvContentPartPr/>
              <p14:nvPr/>
            </p14:nvContentPartPr>
            <p14:xfrm>
              <a:off x="7772020" y="4457360"/>
              <a:ext cx="2243880" cy="1474200"/>
            </p14:xfrm>
          </p:contentPart>
        </mc:Choice>
        <mc:Fallback xmlns="">
          <p:pic>
            <p:nvPicPr>
              <p:cNvPr id="23" name="Ink 22">
                <a:extLst>
                  <a:ext uri="{FF2B5EF4-FFF2-40B4-BE49-F238E27FC236}">
                    <a16:creationId xmlns:a16="http://schemas.microsoft.com/office/drawing/2014/main" id="{B0DA368F-622A-9F5F-9845-F1A65138DB97}"/>
                  </a:ext>
                </a:extLst>
              </p:cNvPr>
              <p:cNvPicPr/>
              <p:nvPr/>
            </p:nvPicPr>
            <p:blipFill>
              <a:blip r:embed="rId10"/>
              <a:stretch>
                <a:fillRect/>
              </a:stretch>
            </p:blipFill>
            <p:spPr>
              <a:xfrm>
                <a:off x="7763020" y="4448360"/>
                <a:ext cx="2261520" cy="14918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25" name="Ink 24">
                <a:extLst>
                  <a:ext uri="{FF2B5EF4-FFF2-40B4-BE49-F238E27FC236}">
                    <a16:creationId xmlns:a16="http://schemas.microsoft.com/office/drawing/2014/main" id="{DA6738E2-1B17-8893-3A46-8FDE50074028}"/>
                  </a:ext>
                </a:extLst>
              </p14:cNvPr>
              <p14:cNvContentPartPr/>
              <p14:nvPr/>
            </p14:nvContentPartPr>
            <p14:xfrm>
              <a:off x="7683100" y="5117240"/>
              <a:ext cx="481320" cy="140760"/>
            </p14:xfrm>
          </p:contentPart>
        </mc:Choice>
        <mc:Fallback xmlns="">
          <p:pic>
            <p:nvPicPr>
              <p:cNvPr id="25" name="Ink 24">
                <a:extLst>
                  <a:ext uri="{FF2B5EF4-FFF2-40B4-BE49-F238E27FC236}">
                    <a16:creationId xmlns:a16="http://schemas.microsoft.com/office/drawing/2014/main" id="{DA6738E2-1B17-8893-3A46-8FDE50074028}"/>
                  </a:ext>
                </a:extLst>
              </p:cNvPr>
              <p:cNvPicPr/>
              <p:nvPr/>
            </p:nvPicPr>
            <p:blipFill>
              <a:blip r:embed="rId12"/>
              <a:stretch>
                <a:fillRect/>
              </a:stretch>
            </p:blipFill>
            <p:spPr>
              <a:xfrm>
                <a:off x="7665460" y="5099600"/>
                <a:ext cx="516960" cy="1764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26" name="Ink 25">
                <a:extLst>
                  <a:ext uri="{FF2B5EF4-FFF2-40B4-BE49-F238E27FC236}">
                    <a16:creationId xmlns:a16="http://schemas.microsoft.com/office/drawing/2014/main" id="{3AC93C28-6A89-2499-8B0E-530DAD9241F4}"/>
                  </a:ext>
                </a:extLst>
              </p14:cNvPr>
              <p14:cNvContentPartPr/>
              <p14:nvPr/>
            </p14:nvContentPartPr>
            <p14:xfrm>
              <a:off x="8140660" y="5015720"/>
              <a:ext cx="1834560" cy="615960"/>
            </p14:xfrm>
          </p:contentPart>
        </mc:Choice>
        <mc:Fallback xmlns="">
          <p:pic>
            <p:nvPicPr>
              <p:cNvPr id="26" name="Ink 25">
                <a:extLst>
                  <a:ext uri="{FF2B5EF4-FFF2-40B4-BE49-F238E27FC236}">
                    <a16:creationId xmlns:a16="http://schemas.microsoft.com/office/drawing/2014/main" id="{3AC93C28-6A89-2499-8B0E-530DAD9241F4}"/>
                  </a:ext>
                </a:extLst>
              </p:cNvPr>
              <p:cNvPicPr/>
              <p:nvPr/>
            </p:nvPicPr>
            <p:blipFill>
              <a:blip r:embed="rId14"/>
              <a:stretch>
                <a:fillRect/>
              </a:stretch>
            </p:blipFill>
            <p:spPr>
              <a:xfrm>
                <a:off x="8122660" y="4997720"/>
                <a:ext cx="1870200" cy="651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5">
            <p14:nvContentPartPr>
              <p14:cNvPr id="28" name="Ink 27">
                <a:extLst>
                  <a:ext uri="{FF2B5EF4-FFF2-40B4-BE49-F238E27FC236}">
                    <a16:creationId xmlns:a16="http://schemas.microsoft.com/office/drawing/2014/main" id="{3E9E4E58-CF67-6DF1-CD9C-6B0D0686550D}"/>
                  </a:ext>
                </a:extLst>
              </p14:cNvPr>
              <p14:cNvContentPartPr/>
              <p14:nvPr/>
            </p14:nvContentPartPr>
            <p14:xfrm>
              <a:off x="2628700" y="736400"/>
              <a:ext cx="360" cy="360"/>
            </p14:xfrm>
          </p:contentPart>
        </mc:Choice>
        <mc:Fallback xmlns="">
          <p:pic>
            <p:nvPicPr>
              <p:cNvPr id="28" name="Ink 27">
                <a:extLst>
                  <a:ext uri="{FF2B5EF4-FFF2-40B4-BE49-F238E27FC236}">
                    <a16:creationId xmlns:a16="http://schemas.microsoft.com/office/drawing/2014/main" id="{3E9E4E58-CF67-6DF1-CD9C-6B0D0686550D}"/>
                  </a:ext>
                </a:extLst>
              </p:cNvPr>
              <p:cNvPicPr/>
              <p:nvPr/>
            </p:nvPicPr>
            <p:blipFill>
              <a:blip r:embed="rId16"/>
              <a:stretch>
                <a:fillRect/>
              </a:stretch>
            </p:blipFill>
            <p:spPr>
              <a:xfrm>
                <a:off x="2611060" y="628400"/>
                <a:ext cx="36000" cy="216000"/>
              </a:xfrm>
              <a:prstGeom prst="rect">
                <a:avLst/>
              </a:prstGeom>
            </p:spPr>
          </p:pic>
        </mc:Fallback>
      </mc:AlternateContent>
    </p:spTree>
    <p:extLst>
      <p:ext uri="{BB962C8B-B14F-4D97-AF65-F5344CB8AC3E}">
        <p14:creationId xmlns:p14="http://schemas.microsoft.com/office/powerpoint/2010/main" val="2332687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a:xfrm>
            <a:off x="199696" y="1376855"/>
            <a:ext cx="9153525" cy="727248"/>
          </a:xfrm>
        </p:spPr>
        <p:txBody>
          <a:bodyPr/>
          <a:lstStyle/>
          <a:p>
            <a:r>
              <a:rPr lang="en-US" dirty="0"/>
              <a:t>Players in the Market.</a:t>
            </a:r>
          </a:p>
        </p:txBody>
      </p:sp>
      <p:sp>
        <p:nvSpPr>
          <p:cNvPr id="3" name="Content Placeholder 2">
            <a:extLst>
              <a:ext uri="{FF2B5EF4-FFF2-40B4-BE49-F238E27FC236}">
                <a16:creationId xmlns:a16="http://schemas.microsoft.com/office/drawing/2014/main" id="{DB097449-5B72-ADA0-3B2D-1CBC160D6B90}"/>
              </a:ext>
            </a:extLst>
          </p:cNvPr>
          <p:cNvSpPr>
            <a:spLocks noGrp="1"/>
          </p:cNvSpPr>
          <p:nvPr>
            <p:ph sz="quarter" idx="15"/>
          </p:nvPr>
        </p:nvSpPr>
        <p:spPr>
          <a:xfrm>
            <a:off x="96520" y="2343908"/>
            <a:ext cx="3063240" cy="4371852"/>
          </a:xfrm>
        </p:spPr>
        <p:txBody>
          <a:bodyPr>
            <a:normAutofit lnSpcReduction="10000"/>
          </a:bodyPr>
          <a:lstStyle/>
          <a:p>
            <a:r>
              <a:rPr lang="en-US" b="1" dirty="0"/>
              <a:t>Savings.</a:t>
            </a:r>
            <a:endParaRPr lang="en-US" dirty="0"/>
          </a:p>
          <a:p>
            <a:pPr lvl="1"/>
            <a:r>
              <a:rPr lang="en-US" dirty="0"/>
              <a:t>Banks </a:t>
            </a:r>
            <a:r>
              <a:rPr lang="en-US" dirty="0" err="1"/>
              <a:t>i.e</a:t>
            </a:r>
            <a:r>
              <a:rPr lang="en-US" dirty="0"/>
              <a:t> Digital Wallets </a:t>
            </a:r>
            <a:r>
              <a:rPr lang="en-US" dirty="0" err="1"/>
              <a:t>e.g</a:t>
            </a:r>
            <a:r>
              <a:rPr lang="en-US" dirty="0"/>
              <a:t> MM</a:t>
            </a:r>
          </a:p>
          <a:p>
            <a:pPr lvl="1"/>
            <a:r>
              <a:rPr lang="en-US" dirty="0"/>
              <a:t>MFI’s</a:t>
            </a:r>
          </a:p>
          <a:p>
            <a:pPr lvl="1"/>
            <a:r>
              <a:rPr lang="en-US" dirty="0"/>
              <a:t>Insurance Companies.</a:t>
            </a:r>
          </a:p>
          <a:p>
            <a:pPr lvl="1"/>
            <a:r>
              <a:rPr lang="en-US" dirty="0"/>
              <a:t>Voluntary Saving schemes</a:t>
            </a:r>
          </a:p>
          <a:p>
            <a:pPr lvl="1"/>
            <a:r>
              <a:rPr lang="en-US" dirty="0"/>
              <a:t>UBA (</a:t>
            </a:r>
            <a:r>
              <a:rPr lang="en-US" b="1" dirty="0"/>
              <a:t>Association</a:t>
            </a:r>
            <a:r>
              <a:rPr lang="en-US" dirty="0"/>
              <a:t>)</a:t>
            </a:r>
          </a:p>
          <a:p>
            <a:pPr lvl="1"/>
            <a:r>
              <a:rPr lang="en-US" dirty="0"/>
              <a:t>UIBFS (</a:t>
            </a:r>
            <a:r>
              <a:rPr lang="en-US" b="1" dirty="0"/>
              <a:t>Training School</a:t>
            </a:r>
            <a:r>
              <a:rPr lang="en-US" dirty="0"/>
              <a:t>)</a:t>
            </a:r>
          </a:p>
          <a:p>
            <a:pPr lvl="1"/>
            <a:r>
              <a:rPr lang="en-US" dirty="0"/>
              <a:t>Bank of Uganda &amp; UMRA (</a:t>
            </a:r>
            <a:r>
              <a:rPr lang="en-US" b="1" dirty="0"/>
              <a:t>Regulators</a:t>
            </a:r>
            <a:r>
              <a:rPr lang="en-US" dirty="0"/>
              <a:t>)</a:t>
            </a:r>
          </a:p>
        </p:txBody>
      </p:sp>
      <p:sp>
        <p:nvSpPr>
          <p:cNvPr id="4" name="Content Placeholder 3">
            <a:extLst>
              <a:ext uri="{FF2B5EF4-FFF2-40B4-BE49-F238E27FC236}">
                <a16:creationId xmlns:a16="http://schemas.microsoft.com/office/drawing/2014/main" id="{41FC7B50-71A6-D8BE-C032-5EB4CF5706D5}"/>
              </a:ext>
            </a:extLst>
          </p:cNvPr>
          <p:cNvSpPr>
            <a:spLocks noGrp="1"/>
          </p:cNvSpPr>
          <p:nvPr>
            <p:ph sz="quarter" idx="16"/>
          </p:nvPr>
        </p:nvSpPr>
        <p:spPr>
          <a:xfrm>
            <a:off x="3571240" y="2481067"/>
            <a:ext cx="3276600" cy="4098803"/>
          </a:xfrm>
        </p:spPr>
        <p:txBody>
          <a:bodyPr>
            <a:normAutofit lnSpcReduction="10000"/>
          </a:bodyPr>
          <a:lstStyle/>
          <a:p>
            <a:r>
              <a:rPr lang="en-US" b="1" dirty="0"/>
              <a:t>Insurance.</a:t>
            </a:r>
            <a:endParaRPr lang="en-US" dirty="0"/>
          </a:p>
          <a:p>
            <a:pPr lvl="1"/>
            <a:r>
              <a:rPr lang="en-US" dirty="0"/>
              <a:t>Insurance Companies.</a:t>
            </a:r>
          </a:p>
          <a:p>
            <a:pPr lvl="1"/>
            <a:r>
              <a:rPr lang="en-US" dirty="0"/>
              <a:t>Brokers</a:t>
            </a:r>
          </a:p>
          <a:p>
            <a:pPr lvl="1"/>
            <a:r>
              <a:rPr lang="en-US" dirty="0"/>
              <a:t>Agents.</a:t>
            </a:r>
          </a:p>
          <a:p>
            <a:pPr lvl="1"/>
            <a:r>
              <a:rPr lang="en-US" dirty="0"/>
              <a:t>UIA (</a:t>
            </a:r>
            <a:r>
              <a:rPr lang="en-US" b="1" dirty="0"/>
              <a:t>Association</a:t>
            </a:r>
            <a:r>
              <a:rPr lang="en-US" dirty="0"/>
              <a:t>)</a:t>
            </a:r>
          </a:p>
          <a:p>
            <a:pPr lvl="1"/>
            <a:r>
              <a:rPr lang="en-US" dirty="0"/>
              <a:t>ITC (</a:t>
            </a:r>
            <a:r>
              <a:rPr lang="en-US" b="1" dirty="0"/>
              <a:t>Training School</a:t>
            </a:r>
            <a:r>
              <a:rPr lang="en-US" dirty="0"/>
              <a:t>)</a:t>
            </a:r>
          </a:p>
          <a:p>
            <a:pPr lvl="1"/>
            <a:r>
              <a:rPr lang="en-US" dirty="0"/>
              <a:t>Insurance Regulatory Authority of Uganda (</a:t>
            </a:r>
            <a:r>
              <a:rPr lang="en-US" b="1" dirty="0"/>
              <a:t>Regulator).</a:t>
            </a:r>
          </a:p>
          <a:p>
            <a:pPr lvl="1"/>
            <a:r>
              <a:rPr lang="en-US" dirty="0"/>
              <a:t>Control your expressions</a:t>
            </a:r>
          </a:p>
        </p:txBody>
      </p:sp>
      <p:sp>
        <p:nvSpPr>
          <p:cNvPr id="5" name="Content Placeholder 3">
            <a:extLst>
              <a:ext uri="{FF2B5EF4-FFF2-40B4-BE49-F238E27FC236}">
                <a16:creationId xmlns:a16="http://schemas.microsoft.com/office/drawing/2014/main" id="{5E0BF55A-93AD-3474-A557-5D2E1C0E6768}"/>
              </a:ext>
            </a:extLst>
          </p:cNvPr>
          <p:cNvSpPr txBox="1">
            <a:spLocks/>
          </p:cNvSpPr>
          <p:nvPr/>
        </p:nvSpPr>
        <p:spPr>
          <a:xfrm>
            <a:off x="7355098" y="2554604"/>
            <a:ext cx="3709141" cy="3876675"/>
          </a:xfrm>
          <a:prstGeom prst="rect">
            <a:avLst/>
          </a:prstGeom>
        </p:spPr>
        <p:txBody>
          <a:bodyPr vert="horz" lIns="0" tIns="45720" rIns="0" bIns="0" rtlCol="0">
            <a:normAutofit/>
          </a:bodyPr>
          <a:lstStyle>
            <a:lvl1pPr marL="0" indent="0" algn="l" defTabSz="914400" rtl="0" eaLnBrk="1" latinLnBrk="0" hangingPunct="1">
              <a:lnSpc>
                <a:spcPct val="90000"/>
              </a:lnSpc>
              <a:spcBef>
                <a:spcPts val="1800"/>
              </a:spcBef>
              <a:buFont typeface="Arial" panose="020B0604020202020204" pitchFamily="34" charset="0"/>
              <a:buNone/>
              <a:defRPr sz="2000" b="0" i="0" kern="1200">
                <a:solidFill>
                  <a:schemeClr val="bg1"/>
                </a:solidFill>
                <a:latin typeface="+mn-lt"/>
                <a:ea typeface="+mn-ea"/>
                <a:cs typeface="+mn-cs"/>
              </a:defRPr>
            </a:lvl1pPr>
            <a:lvl2pPr marL="283464"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2pPr>
            <a:lvl3pPr marL="54864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3pPr>
            <a:lvl4pPr marL="82296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4pPr>
            <a:lvl5pPr marL="100584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Retirement.</a:t>
            </a:r>
          </a:p>
          <a:p>
            <a:pPr lvl="1"/>
            <a:r>
              <a:rPr lang="en-US" dirty="0"/>
              <a:t>NSSF</a:t>
            </a:r>
          </a:p>
          <a:p>
            <a:pPr lvl="1"/>
            <a:r>
              <a:rPr lang="en-US" dirty="0"/>
              <a:t>Voluntary Pensions. </a:t>
            </a:r>
            <a:r>
              <a:rPr lang="en-US" dirty="0" err="1"/>
              <a:t>i.e</a:t>
            </a:r>
            <a:r>
              <a:rPr lang="en-US" dirty="0"/>
              <a:t> KACITA Fund</a:t>
            </a:r>
          </a:p>
          <a:p>
            <a:pPr lvl="1"/>
            <a:r>
              <a:rPr lang="en-US" dirty="0"/>
              <a:t>URBRA (</a:t>
            </a:r>
            <a:r>
              <a:rPr lang="en-US" b="1" dirty="0"/>
              <a:t>Regulator</a:t>
            </a:r>
            <a:r>
              <a:rPr lang="en-US" dirty="0"/>
              <a:t>)</a:t>
            </a:r>
          </a:p>
        </p:txBody>
      </p:sp>
      <p:pic>
        <p:nvPicPr>
          <p:cNvPr id="6" name="Picture 5" descr="UGANDA BANKERS ASSOCIATION – Promoting ...">
            <a:extLst>
              <a:ext uri="{FF2B5EF4-FFF2-40B4-BE49-F238E27FC236}">
                <a16:creationId xmlns:a16="http://schemas.microsoft.com/office/drawing/2014/main" id="{2A8F72EE-4C8F-1ADC-D9E2-8389677E04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6176" y="66176"/>
            <a:ext cx="2398127" cy="9592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Uganda Institute of Banking &amp; Financial ...">
            <a:extLst>
              <a:ext uri="{FF2B5EF4-FFF2-40B4-BE49-F238E27FC236}">
                <a16:creationId xmlns:a16="http://schemas.microsoft.com/office/drawing/2014/main" id="{D628D944-3809-1205-2FE1-676C782A13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8438" y="0"/>
            <a:ext cx="1358578" cy="13768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Bank Of Uganda">
            <a:extLst>
              <a:ext uri="{FF2B5EF4-FFF2-40B4-BE49-F238E27FC236}">
                <a16:creationId xmlns:a16="http://schemas.microsoft.com/office/drawing/2014/main" id="{7419732D-E331-9EE9-4B08-5F20D6D73A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99458" cy="1450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975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6ED-721D-85EE-2F1B-A31D0912DE29}"/>
              </a:ext>
            </a:extLst>
          </p:cNvPr>
          <p:cNvSpPr>
            <a:spLocks noGrp="1"/>
          </p:cNvSpPr>
          <p:nvPr>
            <p:ph type="title"/>
          </p:nvPr>
        </p:nvSpPr>
        <p:spPr>
          <a:xfrm>
            <a:off x="94593" y="1129529"/>
            <a:ext cx="9437304" cy="1054028"/>
          </a:xfrm>
        </p:spPr>
        <p:txBody>
          <a:bodyPr/>
          <a:lstStyle/>
          <a:p>
            <a:r>
              <a:rPr lang="en-US" dirty="0"/>
              <a:t>Products to Support PFM.</a:t>
            </a:r>
          </a:p>
        </p:txBody>
      </p:sp>
      <p:sp>
        <p:nvSpPr>
          <p:cNvPr id="3" name="Content Placeholder 2">
            <a:extLst>
              <a:ext uri="{FF2B5EF4-FFF2-40B4-BE49-F238E27FC236}">
                <a16:creationId xmlns:a16="http://schemas.microsoft.com/office/drawing/2014/main" id="{DB097449-5B72-ADA0-3B2D-1CBC160D6B90}"/>
              </a:ext>
            </a:extLst>
          </p:cNvPr>
          <p:cNvSpPr>
            <a:spLocks noGrp="1"/>
          </p:cNvSpPr>
          <p:nvPr>
            <p:ph sz="quarter" idx="15"/>
          </p:nvPr>
        </p:nvSpPr>
        <p:spPr>
          <a:xfrm>
            <a:off x="330201" y="2699508"/>
            <a:ext cx="2747538" cy="3439795"/>
          </a:xfrm>
        </p:spPr>
        <p:txBody>
          <a:bodyPr>
            <a:normAutofit/>
          </a:bodyPr>
          <a:lstStyle/>
          <a:p>
            <a:r>
              <a:rPr lang="en-US" b="1" dirty="0"/>
              <a:t>Savings.</a:t>
            </a:r>
          </a:p>
          <a:p>
            <a:r>
              <a:rPr lang="en-US" dirty="0"/>
              <a:t>Create a Goal &amp; link it to the Savings plan.</a:t>
            </a:r>
          </a:p>
          <a:p>
            <a:pPr lvl="1"/>
            <a:r>
              <a:rPr lang="en-US" dirty="0"/>
              <a:t>Banks &amp; MFI’s</a:t>
            </a:r>
          </a:p>
          <a:p>
            <a:pPr lvl="1"/>
            <a:r>
              <a:rPr lang="en-US" dirty="0"/>
              <a:t>Digital Wallets e.g. MM</a:t>
            </a:r>
          </a:p>
          <a:p>
            <a:pPr lvl="1"/>
            <a:r>
              <a:rPr lang="en-US" dirty="0"/>
              <a:t>Fixed Deposits.</a:t>
            </a:r>
          </a:p>
          <a:p>
            <a:pPr lvl="1"/>
            <a:r>
              <a:rPr lang="en-US" dirty="0"/>
              <a:t>Automatic deductions </a:t>
            </a:r>
            <a:r>
              <a:rPr lang="en-US" dirty="0" err="1"/>
              <a:t>i.e</a:t>
            </a:r>
            <a:r>
              <a:rPr lang="en-US" dirty="0"/>
              <a:t> Standing Order.</a:t>
            </a:r>
          </a:p>
        </p:txBody>
      </p:sp>
      <p:sp>
        <p:nvSpPr>
          <p:cNvPr id="4" name="Content Placeholder 3">
            <a:extLst>
              <a:ext uri="{FF2B5EF4-FFF2-40B4-BE49-F238E27FC236}">
                <a16:creationId xmlns:a16="http://schemas.microsoft.com/office/drawing/2014/main" id="{41FC7B50-71A6-D8BE-C032-5EB4CF5706D5}"/>
              </a:ext>
            </a:extLst>
          </p:cNvPr>
          <p:cNvSpPr>
            <a:spLocks noGrp="1"/>
          </p:cNvSpPr>
          <p:nvPr>
            <p:ph sz="quarter" idx="16"/>
          </p:nvPr>
        </p:nvSpPr>
        <p:spPr>
          <a:xfrm>
            <a:off x="3616217" y="2699508"/>
            <a:ext cx="3526262" cy="3284732"/>
          </a:xfrm>
        </p:spPr>
        <p:txBody>
          <a:bodyPr>
            <a:normAutofit lnSpcReduction="10000"/>
          </a:bodyPr>
          <a:lstStyle/>
          <a:p>
            <a:r>
              <a:rPr lang="en-US" b="1" dirty="0"/>
              <a:t>Insurance.</a:t>
            </a:r>
            <a:endParaRPr lang="en-US" dirty="0"/>
          </a:p>
          <a:p>
            <a:pPr marL="0" lvl="1" indent="0">
              <a:buNone/>
            </a:pPr>
            <a:r>
              <a:rPr lang="en-US" dirty="0"/>
              <a:t>Guard against Risk through using an Insurer/agent or broker.</a:t>
            </a:r>
          </a:p>
          <a:p>
            <a:pPr lvl="1"/>
            <a:r>
              <a:rPr lang="en-US" dirty="0"/>
              <a:t>Education plans.</a:t>
            </a:r>
          </a:p>
          <a:p>
            <a:pPr lvl="1"/>
            <a:r>
              <a:rPr lang="en-US" dirty="0"/>
              <a:t>Home plans.</a:t>
            </a:r>
          </a:p>
          <a:p>
            <a:pPr lvl="1"/>
            <a:r>
              <a:rPr lang="en-US" dirty="0"/>
              <a:t>Property plans.</a:t>
            </a:r>
          </a:p>
          <a:p>
            <a:pPr lvl="1"/>
            <a:r>
              <a:rPr lang="en-US" dirty="0"/>
              <a:t>Get on a medical Plan</a:t>
            </a:r>
          </a:p>
        </p:txBody>
      </p:sp>
      <p:sp>
        <p:nvSpPr>
          <p:cNvPr id="5" name="Content Placeholder 3">
            <a:extLst>
              <a:ext uri="{FF2B5EF4-FFF2-40B4-BE49-F238E27FC236}">
                <a16:creationId xmlns:a16="http://schemas.microsoft.com/office/drawing/2014/main" id="{5E0BF55A-93AD-3474-A557-5D2E1C0E6768}"/>
              </a:ext>
            </a:extLst>
          </p:cNvPr>
          <p:cNvSpPr txBox="1">
            <a:spLocks/>
          </p:cNvSpPr>
          <p:nvPr/>
        </p:nvSpPr>
        <p:spPr>
          <a:xfrm>
            <a:off x="7365259" y="2676525"/>
            <a:ext cx="3526262" cy="2893818"/>
          </a:xfrm>
          <a:prstGeom prst="rect">
            <a:avLst/>
          </a:prstGeom>
        </p:spPr>
        <p:txBody>
          <a:bodyPr vert="horz" lIns="0" tIns="45720" rIns="0" bIns="0" rtlCol="0">
            <a:normAutofit/>
          </a:bodyPr>
          <a:lstStyle>
            <a:lvl1pPr marL="0" indent="0" algn="l" defTabSz="914400" rtl="0" eaLnBrk="1" latinLnBrk="0" hangingPunct="1">
              <a:lnSpc>
                <a:spcPct val="90000"/>
              </a:lnSpc>
              <a:spcBef>
                <a:spcPts val="1800"/>
              </a:spcBef>
              <a:buFont typeface="Arial" panose="020B0604020202020204" pitchFamily="34" charset="0"/>
              <a:buNone/>
              <a:defRPr sz="2000" b="0" i="0" kern="1200">
                <a:solidFill>
                  <a:schemeClr val="bg1"/>
                </a:solidFill>
                <a:latin typeface="+mn-lt"/>
                <a:ea typeface="+mn-ea"/>
                <a:cs typeface="+mn-cs"/>
              </a:defRPr>
            </a:lvl1pPr>
            <a:lvl2pPr marL="283464"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2pPr>
            <a:lvl3pPr marL="54864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3pPr>
            <a:lvl4pPr marL="82296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4pPr>
            <a:lvl5pPr marL="1005840" indent="-283464" algn="l" defTabSz="914400" rtl="0" eaLnBrk="1" latinLnBrk="0" hangingPunct="1">
              <a:lnSpc>
                <a:spcPct val="90000"/>
              </a:lnSpc>
              <a:spcBef>
                <a:spcPts val="1800"/>
              </a:spcBef>
              <a:buFont typeface="Arial" panose="020B0604020202020204" pitchFamily="34" charset="0"/>
              <a:buChar char="•"/>
              <a:defRPr sz="2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Retirement.</a:t>
            </a:r>
          </a:p>
          <a:p>
            <a:pPr lvl="1"/>
            <a:r>
              <a:rPr lang="en-US" dirty="0"/>
              <a:t>Annuity Plans.</a:t>
            </a:r>
          </a:p>
          <a:p>
            <a:pPr lvl="1"/>
            <a:r>
              <a:rPr lang="en-US" dirty="0"/>
              <a:t>Treasury Bills &amp; Bonds.</a:t>
            </a:r>
          </a:p>
          <a:p>
            <a:pPr lvl="1"/>
            <a:r>
              <a:rPr lang="en-US" dirty="0"/>
              <a:t>Unit Trusts.</a:t>
            </a:r>
          </a:p>
          <a:p>
            <a:pPr lvl="1"/>
            <a:r>
              <a:rPr lang="en-US" dirty="0"/>
              <a:t>Stocks, Bonds or Equity.</a:t>
            </a:r>
          </a:p>
        </p:txBody>
      </p:sp>
      <p:pic>
        <p:nvPicPr>
          <p:cNvPr id="6" name="Picture 2" descr="Bank Of Uganda">
            <a:extLst>
              <a:ext uri="{FF2B5EF4-FFF2-40B4-BE49-F238E27FC236}">
                <a16:creationId xmlns:a16="http://schemas.microsoft.com/office/drawing/2014/main" id="{444E6B57-E5D3-D593-6CF6-5F10973053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99458" cy="14503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Uganda Institute of Banking &amp; Financial ...">
            <a:extLst>
              <a:ext uri="{FF2B5EF4-FFF2-40B4-BE49-F238E27FC236}">
                <a16:creationId xmlns:a16="http://schemas.microsoft.com/office/drawing/2014/main" id="{C8E779BD-A51D-174A-7376-EA4EDC4D69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8438" y="0"/>
            <a:ext cx="1358578" cy="13768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UGANDA BANKERS ASSOCIATION – Promoting ...">
            <a:extLst>
              <a:ext uri="{FF2B5EF4-FFF2-40B4-BE49-F238E27FC236}">
                <a16:creationId xmlns:a16="http://schemas.microsoft.com/office/drawing/2014/main" id="{447AD09C-8A59-E701-D9DF-C5C1BE43D7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6176" y="170278"/>
            <a:ext cx="2398127" cy="95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449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55A97-6993-EA60-D283-0BF07D268B53}"/>
              </a:ext>
            </a:extLst>
          </p:cNvPr>
          <p:cNvSpPr>
            <a:spLocks noGrp="1"/>
          </p:cNvSpPr>
          <p:nvPr>
            <p:ph type="title"/>
          </p:nvPr>
        </p:nvSpPr>
        <p:spPr>
          <a:xfrm>
            <a:off x="7148954" y="1107181"/>
            <a:ext cx="3581731" cy="1670707"/>
          </a:xfrm>
        </p:spPr>
        <p:txBody>
          <a:bodyPr vert="horz" lIns="91440" tIns="45720" rIns="91440" bIns="45720" rtlCol="0" anchor="b">
            <a:normAutofit/>
          </a:bodyPr>
          <a:lstStyle/>
          <a:p>
            <a:r>
              <a:rPr lang="en-US" sz="5600" dirty="0"/>
              <a:t>My pledge App.</a:t>
            </a:r>
          </a:p>
        </p:txBody>
      </p:sp>
      <p:pic>
        <p:nvPicPr>
          <p:cNvPr id="7" name="Picture 6" descr="A screenshot of a phone&#10;&#10;Description automatically generated">
            <a:extLst>
              <a:ext uri="{FF2B5EF4-FFF2-40B4-BE49-F238E27FC236}">
                <a16:creationId xmlns:a16="http://schemas.microsoft.com/office/drawing/2014/main" id="{361D8700-1553-BD3E-C115-91686639DB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4432" y="2093686"/>
            <a:ext cx="1628321" cy="3520696"/>
          </a:xfrm>
          <a:prstGeom prst="rect">
            <a:avLst/>
          </a:prstGeom>
          <a:noFill/>
        </p:spPr>
      </p:pic>
      <p:sp>
        <p:nvSpPr>
          <p:cNvPr id="3" name="Content Placeholder 2">
            <a:extLst>
              <a:ext uri="{FF2B5EF4-FFF2-40B4-BE49-F238E27FC236}">
                <a16:creationId xmlns:a16="http://schemas.microsoft.com/office/drawing/2014/main" id="{6EB17B83-D022-2E0D-0A5A-295A10805E5B}"/>
              </a:ext>
            </a:extLst>
          </p:cNvPr>
          <p:cNvSpPr>
            <a:spLocks noGrp="1"/>
          </p:cNvSpPr>
          <p:nvPr>
            <p:ph sz="half" idx="1"/>
          </p:nvPr>
        </p:nvSpPr>
        <p:spPr>
          <a:xfrm>
            <a:off x="6977031" y="2990818"/>
            <a:ext cx="4609130" cy="3603548"/>
          </a:xfrm>
        </p:spPr>
        <p:txBody>
          <a:bodyPr vert="horz" lIns="91440" tIns="45720" rIns="91440" bIns="45720" rtlCol="0" anchor="t">
            <a:noAutofit/>
          </a:bodyPr>
          <a:lstStyle/>
          <a:p>
            <a:pPr marL="0" indent="0">
              <a:buNone/>
            </a:pPr>
            <a:r>
              <a:rPr lang="en-US" sz="1800" b="1" dirty="0"/>
              <a:t>Launching of the Application &amp; Website</a:t>
            </a:r>
            <a:r>
              <a:rPr lang="en-US" sz="1800" dirty="0"/>
              <a:t>.</a:t>
            </a:r>
            <a:r>
              <a:rPr lang="en-US" sz="2000" dirty="0"/>
              <a:t> </a:t>
            </a:r>
          </a:p>
          <a:p>
            <a:pPr marL="0" indent="0">
              <a:buNone/>
            </a:pPr>
            <a:r>
              <a:rPr lang="en-US" sz="2000" dirty="0"/>
              <a:t>   a) The app is available for Android and Apple store users.</a:t>
            </a:r>
          </a:p>
          <a:p>
            <a:pPr marL="0" indent="0">
              <a:buNone/>
            </a:pPr>
            <a:r>
              <a:rPr lang="en-US" sz="2000" dirty="0"/>
              <a:t>      b)  Volume 2: Allowing you track expenditure, Get Information on Financial Literacy modules, Tag savings to goals implementation with your bank. </a:t>
            </a:r>
          </a:p>
          <a:p>
            <a:pPr marL="0" indent="0">
              <a:buNone/>
            </a:pPr>
            <a:endParaRPr lang="en-US" sz="2000" dirty="0"/>
          </a:p>
          <a:p>
            <a:pPr marL="0"/>
            <a:endParaRPr lang="en-US" sz="1800" dirty="0"/>
          </a:p>
          <a:p>
            <a:pPr marL="0"/>
            <a:r>
              <a:rPr lang="en-US" sz="1800" dirty="0"/>
              <a:t>        </a:t>
            </a:r>
          </a:p>
        </p:txBody>
      </p:sp>
      <p:pic>
        <p:nvPicPr>
          <p:cNvPr id="6" name="Picture 5" descr="A screenshot of a phone&#10;&#10;Description automatically generated">
            <a:extLst>
              <a:ext uri="{FF2B5EF4-FFF2-40B4-BE49-F238E27FC236}">
                <a16:creationId xmlns:a16="http://schemas.microsoft.com/office/drawing/2014/main" id="{151096F0-6F47-D798-A546-70449D8E40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628321" y="2609211"/>
            <a:ext cx="1965065" cy="4248789"/>
          </a:xfrm>
          <a:prstGeom prst="rect">
            <a:avLst/>
          </a:prstGeom>
          <a:noFill/>
        </p:spPr>
      </p:pic>
      <p:pic>
        <p:nvPicPr>
          <p:cNvPr id="5" name="Content Placeholder 4">
            <a:extLst>
              <a:ext uri="{FF2B5EF4-FFF2-40B4-BE49-F238E27FC236}">
                <a16:creationId xmlns:a16="http://schemas.microsoft.com/office/drawing/2014/main" id="{B18EA7B6-874A-CA6E-6545-F921E3DC4AFE}"/>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3607818" y="1942535"/>
            <a:ext cx="1965065" cy="4248790"/>
          </a:xfrm>
          <a:prstGeom prst="rect">
            <a:avLst/>
          </a:prstGeom>
          <a:noFill/>
        </p:spPr>
      </p:pic>
      <p:pic>
        <p:nvPicPr>
          <p:cNvPr id="8" name="Picture 2" descr="Bank Of Uganda">
            <a:extLst>
              <a:ext uri="{FF2B5EF4-FFF2-40B4-BE49-F238E27FC236}">
                <a16:creationId xmlns:a16="http://schemas.microsoft.com/office/drawing/2014/main" id="{3179FA70-952F-405F-AA95-1BDCFB8863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99458" cy="14503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Uganda Institute of Banking &amp; Financial ...">
            <a:extLst>
              <a:ext uri="{FF2B5EF4-FFF2-40B4-BE49-F238E27FC236}">
                <a16:creationId xmlns:a16="http://schemas.microsoft.com/office/drawing/2014/main" id="{718C3E78-0676-F829-1488-01CD01FE9E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0350" y="0"/>
            <a:ext cx="1358578" cy="137685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UGANDA BANKERS ASSOCIATION – Promoting ...">
            <a:extLst>
              <a:ext uri="{FF2B5EF4-FFF2-40B4-BE49-F238E27FC236}">
                <a16:creationId xmlns:a16="http://schemas.microsoft.com/office/drawing/2014/main" id="{556DEA83-BE08-0076-E650-F29B73FEA8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32553" y="147930"/>
            <a:ext cx="2398127" cy="95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801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0066D-A174-0C6F-7E15-90280F8DBD2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6D1A6AA-2176-840D-1F63-4B87B2F1FBD3}"/>
              </a:ext>
            </a:extLst>
          </p:cNvPr>
          <p:cNvSpPr>
            <a:spLocks noGrp="1"/>
          </p:cNvSpPr>
          <p:nvPr>
            <p:ph type="title"/>
          </p:nvPr>
        </p:nvSpPr>
        <p:spPr>
          <a:xfrm>
            <a:off x="484177" y="1016449"/>
            <a:ext cx="4152900" cy="1120928"/>
          </a:xfrm>
        </p:spPr>
        <p:txBody>
          <a:bodyPr/>
          <a:lstStyle/>
          <a:p>
            <a:r>
              <a:rPr lang="en-US" dirty="0"/>
              <a:t>Taking Action</a:t>
            </a:r>
          </a:p>
        </p:txBody>
      </p:sp>
      <p:grpSp>
        <p:nvGrpSpPr>
          <p:cNvPr id="19" name="Group 18">
            <a:extLst>
              <a:ext uri="{FF2B5EF4-FFF2-40B4-BE49-F238E27FC236}">
                <a16:creationId xmlns:a16="http://schemas.microsoft.com/office/drawing/2014/main" id="{7ADCE1DD-B09C-1207-CCB7-45ABF020BFD1}"/>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293D6E84-609A-47D6-626E-C2A71475597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2438233B-A8CE-8ABD-F3A4-DA436B63BF4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94DD6F97-025D-7C78-2D51-F6AAFE377BA0}"/>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2" name="Picture 2" descr="Bank Of Uganda">
            <a:extLst>
              <a:ext uri="{FF2B5EF4-FFF2-40B4-BE49-F238E27FC236}">
                <a16:creationId xmlns:a16="http://schemas.microsoft.com/office/drawing/2014/main" id="{67FC2E69-C14C-727A-DB7E-2AC1B8A8FA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99458" cy="14503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Uganda Institute of Banking &amp; Financial ...">
            <a:extLst>
              <a:ext uri="{FF2B5EF4-FFF2-40B4-BE49-F238E27FC236}">
                <a16:creationId xmlns:a16="http://schemas.microsoft.com/office/drawing/2014/main" id="{7824A85A-A68D-432E-9615-150B0D4621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7406" y="0"/>
            <a:ext cx="1431103" cy="14503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UGANDA BANKERS ASSOCIATION – Promoting ...">
            <a:extLst>
              <a:ext uri="{FF2B5EF4-FFF2-40B4-BE49-F238E27FC236}">
                <a16:creationId xmlns:a16="http://schemas.microsoft.com/office/drawing/2014/main" id="{A1AF06EF-EF48-CA93-1E9F-ABBAA068C1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47434" y="254800"/>
            <a:ext cx="2398127" cy="9592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diagram of a financial freedom cycle&#10;&#10;Description automatically generated">
            <a:extLst>
              <a:ext uri="{FF2B5EF4-FFF2-40B4-BE49-F238E27FC236}">
                <a16:creationId xmlns:a16="http://schemas.microsoft.com/office/drawing/2014/main" id="{A791AB1F-A6A7-575E-FD3B-D7CBECD16C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1982" y="2106212"/>
            <a:ext cx="5152860" cy="4384243"/>
          </a:xfrm>
          <a:prstGeom prst="rect">
            <a:avLst/>
          </a:prstGeom>
        </p:spPr>
      </p:pic>
    </p:spTree>
    <p:extLst>
      <p:ext uri="{BB962C8B-B14F-4D97-AF65-F5344CB8AC3E}">
        <p14:creationId xmlns:p14="http://schemas.microsoft.com/office/powerpoint/2010/main" val="3433180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B0754-805C-0E40-C1A7-5AF0581192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EDA82B-9E7B-34F4-362E-AEFA720594BF}"/>
              </a:ext>
            </a:extLst>
          </p:cNvPr>
          <p:cNvSpPr>
            <a:spLocks noGrp="1"/>
          </p:cNvSpPr>
          <p:nvPr>
            <p:ph type="title"/>
          </p:nvPr>
        </p:nvSpPr>
        <p:spPr>
          <a:xfrm>
            <a:off x="321771" y="1095197"/>
            <a:ext cx="10634057" cy="1362535"/>
          </a:xfrm>
        </p:spPr>
        <p:txBody>
          <a:bodyPr anchor="b">
            <a:normAutofit/>
          </a:bodyPr>
          <a:lstStyle/>
          <a:p>
            <a:r>
              <a:rPr lang="en-US" sz="4400" dirty="0"/>
              <a:t>Remember</a:t>
            </a:r>
            <a:endParaRPr lang="en-US" dirty="0"/>
          </a:p>
        </p:txBody>
      </p:sp>
      <p:pic>
        <p:nvPicPr>
          <p:cNvPr id="39" name="Picture 2" descr="Bank Of Uganda">
            <a:extLst>
              <a:ext uri="{FF2B5EF4-FFF2-40B4-BE49-F238E27FC236}">
                <a16:creationId xmlns:a16="http://schemas.microsoft.com/office/drawing/2014/main" id="{64CB3DDC-027B-BBE2-E6BA-0DC5899DBF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99458" cy="145035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Uganda Institute of Banking &amp; Financial ...">
            <a:extLst>
              <a:ext uri="{FF2B5EF4-FFF2-40B4-BE49-F238E27FC236}">
                <a16:creationId xmlns:a16="http://schemas.microsoft.com/office/drawing/2014/main" id="{D03A0635-4FF5-F746-C1BB-977318FE6A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1231" y="0"/>
            <a:ext cx="1431103" cy="145035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UGANDA BANKERS ASSOCIATION – Promoting ...">
            <a:extLst>
              <a:ext uri="{FF2B5EF4-FFF2-40B4-BE49-F238E27FC236}">
                <a16:creationId xmlns:a16="http://schemas.microsoft.com/office/drawing/2014/main" id="{58E79D33-7700-D1FF-72AE-551271A2CB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09079" y="491105"/>
            <a:ext cx="2398127" cy="9592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3C8B63C-F683-00E1-F306-B98F54B87F63}"/>
              </a:ext>
            </a:extLst>
          </p:cNvPr>
          <p:cNvPicPr>
            <a:picLocks noChangeAspect="1"/>
          </p:cNvPicPr>
          <p:nvPr/>
        </p:nvPicPr>
        <p:blipFill>
          <a:blip r:embed="rId6"/>
          <a:srcRect l="6290" t="15016" r="5038" b="33851"/>
          <a:stretch/>
        </p:blipFill>
        <p:spPr>
          <a:xfrm>
            <a:off x="598207" y="3197568"/>
            <a:ext cx="6081205" cy="3506679"/>
          </a:xfrm>
          <a:prstGeom prst="rect">
            <a:avLst/>
          </a:prstGeom>
        </p:spPr>
      </p:pic>
      <p:sp>
        <p:nvSpPr>
          <p:cNvPr id="4" name="TextBox 3">
            <a:extLst>
              <a:ext uri="{FF2B5EF4-FFF2-40B4-BE49-F238E27FC236}">
                <a16:creationId xmlns:a16="http://schemas.microsoft.com/office/drawing/2014/main" id="{92B75FDE-B807-9399-33DB-4A8915EB7C11}"/>
              </a:ext>
            </a:extLst>
          </p:cNvPr>
          <p:cNvSpPr txBox="1"/>
          <p:nvPr/>
        </p:nvSpPr>
        <p:spPr>
          <a:xfrm>
            <a:off x="7710648" y="2333685"/>
            <a:ext cx="3996861" cy="4524315"/>
          </a:xfrm>
          <a:prstGeom prst="rect">
            <a:avLst/>
          </a:prstGeom>
          <a:noFill/>
        </p:spPr>
        <p:txBody>
          <a:bodyPr wrap="square">
            <a:spAutoFit/>
          </a:bodyPr>
          <a:lstStyle/>
          <a:p>
            <a:r>
              <a:rPr lang="en-GB" sz="1200" dirty="0">
                <a:solidFill>
                  <a:schemeClr val="bg1"/>
                </a:solidFill>
              </a:rPr>
              <a:t>In the world of finance, where dreams take their stand,  Three guiding principles, steadfast and grand.  First comes the saving, a foundation so strong,  A promise to future where goals all belong.  </a:t>
            </a:r>
          </a:p>
          <a:p>
            <a:endParaRPr lang="en-GB" sz="1200" dirty="0">
              <a:solidFill>
                <a:schemeClr val="bg1"/>
              </a:solidFill>
            </a:endParaRPr>
          </a:p>
          <a:p>
            <a:r>
              <a:rPr lang="en-GB" sz="1200" dirty="0">
                <a:solidFill>
                  <a:schemeClr val="bg1"/>
                </a:solidFill>
              </a:rPr>
              <a:t>To save is to gather each dollar with care,  </a:t>
            </a:r>
          </a:p>
          <a:p>
            <a:r>
              <a:rPr lang="en-GB" sz="1200" dirty="0">
                <a:solidFill>
                  <a:schemeClr val="bg1"/>
                </a:solidFill>
              </a:rPr>
              <a:t>Building a cushion for times that are rare.  </a:t>
            </a:r>
          </a:p>
          <a:p>
            <a:r>
              <a:rPr lang="en-GB" sz="1200" dirty="0">
                <a:solidFill>
                  <a:schemeClr val="bg1"/>
                </a:solidFill>
              </a:rPr>
              <a:t>With patience it grows like a tree from a seed,  </a:t>
            </a:r>
          </a:p>
          <a:p>
            <a:r>
              <a:rPr lang="en-GB" sz="1200" dirty="0">
                <a:solidFill>
                  <a:schemeClr val="bg1"/>
                </a:solidFill>
              </a:rPr>
              <a:t>Ensuring our needs, our wants, and our heed.  </a:t>
            </a:r>
          </a:p>
          <a:p>
            <a:endParaRPr lang="en-GB" sz="1200" dirty="0">
              <a:solidFill>
                <a:schemeClr val="bg1"/>
              </a:solidFill>
            </a:endParaRPr>
          </a:p>
          <a:p>
            <a:r>
              <a:rPr lang="en-GB" sz="1200" dirty="0">
                <a:solidFill>
                  <a:schemeClr val="bg1"/>
                </a:solidFill>
              </a:rPr>
              <a:t>Next is protecting, the shield we must wield,  </a:t>
            </a:r>
          </a:p>
          <a:p>
            <a:r>
              <a:rPr lang="en-GB" sz="1200" dirty="0">
                <a:solidFill>
                  <a:schemeClr val="bg1"/>
                </a:solidFill>
              </a:rPr>
              <a:t>Against life's uncertainties, our plan is revealed. Insurance and planning, a safety net cast,  Guarding our assets, making sure they will last.  </a:t>
            </a:r>
          </a:p>
          <a:p>
            <a:endParaRPr lang="en-GB" sz="1200" dirty="0">
              <a:solidFill>
                <a:schemeClr val="bg1"/>
              </a:solidFill>
            </a:endParaRPr>
          </a:p>
          <a:p>
            <a:r>
              <a:rPr lang="en-GB" sz="1200" dirty="0">
                <a:solidFill>
                  <a:schemeClr val="bg1"/>
                </a:solidFill>
              </a:rPr>
              <a:t>Finally, growth is the goal we pursue,  </a:t>
            </a:r>
          </a:p>
          <a:p>
            <a:r>
              <a:rPr lang="en-GB" sz="1200" dirty="0">
                <a:solidFill>
                  <a:schemeClr val="bg1"/>
                </a:solidFill>
              </a:rPr>
              <a:t>Investing in ventures where returns accrue.  </a:t>
            </a:r>
          </a:p>
          <a:p>
            <a:r>
              <a:rPr lang="en-GB" sz="1200" dirty="0">
                <a:solidFill>
                  <a:schemeClr val="bg1"/>
                </a:solidFill>
              </a:rPr>
              <a:t>Let compounding work its magical charm,  </a:t>
            </a:r>
          </a:p>
          <a:p>
            <a:r>
              <a:rPr lang="en-GB" sz="1200" dirty="0">
                <a:solidFill>
                  <a:schemeClr val="bg1"/>
                </a:solidFill>
              </a:rPr>
              <a:t>Expanding our wealth with no cause for alarm.  </a:t>
            </a:r>
          </a:p>
          <a:p>
            <a:endParaRPr lang="en-GB" sz="1200" dirty="0">
              <a:solidFill>
                <a:schemeClr val="bg1"/>
              </a:solidFill>
            </a:endParaRPr>
          </a:p>
          <a:p>
            <a:r>
              <a:rPr lang="en-GB" sz="1200" dirty="0">
                <a:solidFill>
                  <a:schemeClr val="bg1"/>
                </a:solidFill>
              </a:rPr>
              <a:t>Save, protect, and grow—three steps to abide,  </a:t>
            </a:r>
          </a:p>
          <a:p>
            <a:r>
              <a:rPr lang="en-GB" sz="1200" dirty="0">
                <a:solidFill>
                  <a:schemeClr val="bg1"/>
                </a:solidFill>
              </a:rPr>
              <a:t>A compass to guide through financial tide.  </a:t>
            </a:r>
          </a:p>
          <a:p>
            <a:r>
              <a:rPr lang="en-GB" sz="1200" dirty="0">
                <a:solidFill>
                  <a:schemeClr val="bg1"/>
                </a:solidFill>
              </a:rPr>
              <a:t>In harmony balanced, these actions bestow,  </a:t>
            </a:r>
          </a:p>
          <a:p>
            <a:r>
              <a:rPr lang="en-GB" sz="1200" dirty="0">
                <a:solidFill>
                  <a:schemeClr val="bg1"/>
                </a:solidFill>
              </a:rPr>
              <a:t>A life of abundance, with room still to grow.</a:t>
            </a:r>
            <a:endParaRPr lang="en-UG" sz="1200" dirty="0">
              <a:solidFill>
                <a:schemeClr val="bg1"/>
              </a:solidFill>
            </a:endParaRPr>
          </a:p>
        </p:txBody>
      </p:sp>
    </p:spTree>
    <p:extLst>
      <p:ext uri="{BB962C8B-B14F-4D97-AF65-F5344CB8AC3E}">
        <p14:creationId xmlns:p14="http://schemas.microsoft.com/office/powerpoint/2010/main" val="1537263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33A5-8BE3-D44D-57F3-2EF161376844}"/>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5AB6D40A-2A0A-AF3D-8CF7-3ECD37765637}"/>
              </a:ext>
            </a:extLst>
          </p:cNvPr>
          <p:cNvSpPr>
            <a:spLocks noGrp="1"/>
          </p:cNvSpPr>
          <p:nvPr>
            <p:ph type="ctrTitle"/>
          </p:nvPr>
        </p:nvSpPr>
        <p:spPr>
          <a:xfrm>
            <a:off x="3016469" y="1008993"/>
            <a:ext cx="8779835" cy="2694326"/>
          </a:xfrm>
        </p:spPr>
        <p:txBody>
          <a:bodyPr/>
          <a:lstStyle/>
          <a:p>
            <a:r>
              <a:rPr lang="en-US" dirty="0"/>
              <a:t>The journey of 1000 step begins with one step. </a:t>
            </a:r>
          </a:p>
        </p:txBody>
      </p:sp>
      <p:sp>
        <p:nvSpPr>
          <p:cNvPr id="3" name="Text Placeholder 2">
            <a:extLst>
              <a:ext uri="{FF2B5EF4-FFF2-40B4-BE49-F238E27FC236}">
                <a16:creationId xmlns:a16="http://schemas.microsoft.com/office/drawing/2014/main" id="{591442CD-A26D-1761-8CE7-8BC3075BB4ED}"/>
              </a:ext>
            </a:extLst>
          </p:cNvPr>
          <p:cNvSpPr>
            <a:spLocks noGrp="1"/>
          </p:cNvSpPr>
          <p:nvPr>
            <p:ph type="body" sz="quarter" idx="11"/>
          </p:nvPr>
        </p:nvSpPr>
        <p:spPr>
          <a:xfrm>
            <a:off x="6309905" y="4549552"/>
            <a:ext cx="5486400" cy="1645920"/>
          </a:xfrm>
        </p:spPr>
        <p:txBody>
          <a:bodyPr>
            <a:normAutofit/>
          </a:bodyPr>
          <a:lstStyle/>
          <a:p>
            <a:r>
              <a:rPr lang="en-US" dirty="0"/>
              <a:t>Thanks for Listening.</a:t>
            </a:r>
          </a:p>
        </p:txBody>
      </p:sp>
      <p:pic>
        <p:nvPicPr>
          <p:cNvPr id="2" name="Picture 1" descr="UGANDA BANKERS ASSOCIATION – Promoting ...">
            <a:extLst>
              <a:ext uri="{FF2B5EF4-FFF2-40B4-BE49-F238E27FC236}">
                <a16:creationId xmlns:a16="http://schemas.microsoft.com/office/drawing/2014/main" id="{F135CCDD-2265-250E-1F51-7B5F12E6CF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5196" y="182902"/>
            <a:ext cx="2398127" cy="9592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Uganda Institute of Banking &amp; Financial ...">
            <a:extLst>
              <a:ext uri="{FF2B5EF4-FFF2-40B4-BE49-F238E27FC236}">
                <a16:creationId xmlns:a16="http://schemas.microsoft.com/office/drawing/2014/main" id="{7515B7BE-028C-2D7E-BBD8-EFE7B2EC47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6711" y="0"/>
            <a:ext cx="1358578" cy="13768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ank Of Uganda">
            <a:extLst>
              <a:ext uri="{FF2B5EF4-FFF2-40B4-BE49-F238E27FC236}">
                <a16:creationId xmlns:a16="http://schemas.microsoft.com/office/drawing/2014/main" id="{527B5B8F-0862-2274-70AA-C07CD0B514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396" y="-36751"/>
            <a:ext cx="1599458" cy="1450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059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BF65-C84B-45C3-72CA-AFDA68851174}"/>
              </a:ext>
            </a:extLst>
          </p:cNvPr>
          <p:cNvSpPr>
            <a:spLocks noGrp="1"/>
          </p:cNvSpPr>
          <p:nvPr>
            <p:ph type="title"/>
          </p:nvPr>
        </p:nvSpPr>
        <p:spPr>
          <a:xfrm>
            <a:off x="802640" y="579120"/>
            <a:ext cx="6579467" cy="1203959"/>
          </a:xfrm>
        </p:spPr>
        <p:txBody>
          <a:bodyPr/>
          <a:lstStyle/>
          <a:p>
            <a:r>
              <a:rPr lang="en-US" dirty="0"/>
              <a:t>Our Sponsors</a:t>
            </a:r>
          </a:p>
        </p:txBody>
      </p:sp>
      <p:pic>
        <p:nvPicPr>
          <p:cNvPr id="1026" name="Picture 2" descr="Bank Of Uganda">
            <a:extLst>
              <a:ext uri="{FF2B5EF4-FFF2-40B4-BE49-F238E27FC236}">
                <a16:creationId xmlns:a16="http://schemas.microsoft.com/office/drawing/2014/main" id="{5B83F4B9-FB2B-FFFB-8CDF-8A44ED59F698}"/>
              </a:ext>
            </a:extLst>
          </p:cNvPr>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81609" y="2282665"/>
            <a:ext cx="2432939" cy="22061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f Baroda Uganda - Internet Banking ...">
            <a:extLst>
              <a:ext uri="{FF2B5EF4-FFF2-40B4-BE49-F238E27FC236}">
                <a16:creationId xmlns:a16="http://schemas.microsoft.com/office/drawing/2014/main" id="{CD667C24-97C6-E37D-C8F9-65B9264AF4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4085" y="2694446"/>
            <a:ext cx="4751909" cy="12039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ganda Insurers Association | Insurance ...">
            <a:extLst>
              <a:ext uri="{FF2B5EF4-FFF2-40B4-BE49-F238E27FC236}">
                <a16:creationId xmlns:a16="http://schemas.microsoft.com/office/drawing/2014/main" id="{7E73C29B-DCDB-94E2-71E5-50674CD253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0571" y="3898405"/>
            <a:ext cx="3059576" cy="13873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nsurance Regulatory Authority of Uganda">
            <a:extLst>
              <a:ext uri="{FF2B5EF4-FFF2-40B4-BE49-F238E27FC236}">
                <a16:creationId xmlns:a16="http://schemas.microsoft.com/office/drawing/2014/main" id="{356B1FF1-53DD-E9AD-642C-86489F84EC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610" y="4756825"/>
            <a:ext cx="3267630" cy="163381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eposit Protection Fund of Uganda">
            <a:extLst>
              <a:ext uri="{FF2B5EF4-FFF2-40B4-BE49-F238E27FC236}">
                <a16:creationId xmlns:a16="http://schemas.microsoft.com/office/drawing/2014/main" id="{C23CD7C8-E923-A81A-B25C-AE1F35F219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2373" y="4100214"/>
            <a:ext cx="3831515" cy="131322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KCB Bank Uganda">
            <a:extLst>
              <a:ext uri="{FF2B5EF4-FFF2-40B4-BE49-F238E27FC236}">
                <a16:creationId xmlns:a16="http://schemas.microsoft.com/office/drawing/2014/main" id="{EAB97FAD-3606-3A8B-21A9-EF8E328F238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49974" y="5835490"/>
            <a:ext cx="1022510" cy="102251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ousing Finance Bank - We Make It Easy">
            <a:extLst>
              <a:ext uri="{FF2B5EF4-FFF2-40B4-BE49-F238E27FC236}">
                <a16:creationId xmlns:a16="http://schemas.microsoft.com/office/drawing/2014/main" id="{2B631058-33C3-CA7B-FF58-D592661D6D1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1600" y="5846117"/>
            <a:ext cx="2253212" cy="927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282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A871D-B15E-C971-7C85-0AF173E38781}"/>
              </a:ext>
            </a:extLst>
          </p:cNvPr>
          <p:cNvSpPr>
            <a:spLocks noGrp="1"/>
          </p:cNvSpPr>
          <p:nvPr>
            <p:ph type="title"/>
          </p:nvPr>
        </p:nvSpPr>
        <p:spPr>
          <a:xfrm>
            <a:off x="660400" y="1204802"/>
            <a:ext cx="5903686" cy="1733229"/>
          </a:xfrm>
        </p:spPr>
        <p:txBody>
          <a:bodyPr anchor="b">
            <a:normAutofit/>
          </a:bodyPr>
          <a:lstStyle/>
          <a:p>
            <a:r>
              <a:rPr lang="en-US" sz="2800" dirty="0"/>
              <a:t>Why BFSAM 2024/25: NFIS II &amp; NFLS I.</a:t>
            </a:r>
          </a:p>
        </p:txBody>
      </p:sp>
      <p:sp>
        <p:nvSpPr>
          <p:cNvPr id="3" name="Content Placeholder 2">
            <a:extLst>
              <a:ext uri="{FF2B5EF4-FFF2-40B4-BE49-F238E27FC236}">
                <a16:creationId xmlns:a16="http://schemas.microsoft.com/office/drawing/2014/main" id="{34F2E863-4A4C-76FE-444A-083F93043389}"/>
              </a:ext>
            </a:extLst>
          </p:cNvPr>
          <p:cNvSpPr>
            <a:spLocks noGrp="1"/>
          </p:cNvSpPr>
          <p:nvPr>
            <p:ph sz="quarter" idx="16"/>
          </p:nvPr>
        </p:nvSpPr>
        <p:spPr>
          <a:xfrm>
            <a:off x="558799" y="3279579"/>
            <a:ext cx="5254171" cy="3469564"/>
          </a:xfrm>
        </p:spPr>
        <p:txBody>
          <a:bodyPr>
            <a:normAutofit lnSpcReduction="10000"/>
          </a:bodyPr>
          <a:lstStyle/>
          <a:p>
            <a:r>
              <a:rPr lang="en-US" b="1" dirty="0"/>
              <a:t>National Financial Literacy Strategy</a:t>
            </a:r>
            <a:r>
              <a:rPr lang="en-US" dirty="0"/>
              <a:t>.</a:t>
            </a:r>
          </a:p>
          <a:p>
            <a:r>
              <a:rPr lang="en-US" dirty="0"/>
              <a:t>The campaign speaks directly to the implementation of Pillar 3: Financial Literacy &amp; Consumer protection. </a:t>
            </a:r>
          </a:p>
          <a:p>
            <a:r>
              <a:rPr lang="en-US" b="1" dirty="0"/>
              <a:t>National Financial Inclusion Strategy II (2023 - 28)</a:t>
            </a:r>
            <a:r>
              <a:rPr lang="en-US" dirty="0"/>
              <a:t>.</a:t>
            </a:r>
          </a:p>
          <a:p>
            <a:r>
              <a:rPr lang="en-US" dirty="0"/>
              <a:t>Supporting two key Pillar; Firstly, Providing access to affordable financial products and services and Secondly, Empower consumers through education and protection.  </a:t>
            </a:r>
          </a:p>
          <a:p>
            <a:endParaRPr lang="en-US" b="1" dirty="0"/>
          </a:p>
        </p:txBody>
      </p:sp>
      <p:pic>
        <p:nvPicPr>
          <p:cNvPr id="4" name="Picture 3" descr="A group of people holding umbrellas&#10;&#10;Description automatically generated">
            <a:extLst>
              <a:ext uri="{FF2B5EF4-FFF2-40B4-BE49-F238E27FC236}">
                <a16:creationId xmlns:a16="http://schemas.microsoft.com/office/drawing/2014/main" id="{597502A3-8CC4-C4AC-6EDD-5293E10872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548" y="1887785"/>
            <a:ext cx="6118225" cy="4083915"/>
          </a:xfrm>
          <a:prstGeom prst="rect">
            <a:avLst/>
          </a:prstGeom>
          <a:noFill/>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8" name="Picture 7" descr="Bank Of Uganda">
            <a:extLst>
              <a:ext uri="{FF2B5EF4-FFF2-40B4-BE49-F238E27FC236}">
                <a16:creationId xmlns:a16="http://schemas.microsoft.com/office/drawing/2014/main" id="{1CB9F665-C4B9-6FB0-C779-A634151199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110" y="4786"/>
            <a:ext cx="1599458" cy="14503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Uganda Institute of Banking &amp; Financial ...">
            <a:extLst>
              <a:ext uri="{FF2B5EF4-FFF2-40B4-BE49-F238E27FC236}">
                <a16:creationId xmlns:a16="http://schemas.microsoft.com/office/drawing/2014/main" id="{A4969D9B-C661-1326-EE30-C948AAF363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1231" y="0"/>
            <a:ext cx="1431103" cy="14503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UGANDA BANKERS ASSOCIATION – Promoting ...">
            <a:extLst>
              <a:ext uri="{FF2B5EF4-FFF2-40B4-BE49-F238E27FC236}">
                <a16:creationId xmlns:a16="http://schemas.microsoft.com/office/drawing/2014/main" id="{EF4D691B-73B2-96FE-E742-CC8992C06F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75763" y="245552"/>
            <a:ext cx="2398127" cy="95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455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A871D-B15E-C971-7C85-0AF173E38781}"/>
              </a:ext>
            </a:extLst>
          </p:cNvPr>
          <p:cNvSpPr>
            <a:spLocks noGrp="1"/>
          </p:cNvSpPr>
          <p:nvPr>
            <p:ph type="title"/>
          </p:nvPr>
        </p:nvSpPr>
        <p:spPr>
          <a:xfrm>
            <a:off x="321771" y="1095197"/>
            <a:ext cx="10634057" cy="1362535"/>
          </a:xfrm>
        </p:spPr>
        <p:txBody>
          <a:bodyPr anchor="b">
            <a:normAutofit/>
          </a:bodyPr>
          <a:lstStyle/>
          <a:p>
            <a:r>
              <a:rPr lang="en-US" sz="4400" dirty="0"/>
              <a:t>Why BFSAM 2024/25</a:t>
            </a:r>
            <a:endParaRPr lang="en-US" dirty="0"/>
          </a:p>
        </p:txBody>
      </p:sp>
      <p:sp>
        <p:nvSpPr>
          <p:cNvPr id="3" name="Content Placeholder 2">
            <a:extLst>
              <a:ext uri="{FF2B5EF4-FFF2-40B4-BE49-F238E27FC236}">
                <a16:creationId xmlns:a16="http://schemas.microsoft.com/office/drawing/2014/main" id="{34F2E863-4A4C-76FE-444A-083F93043389}"/>
              </a:ext>
            </a:extLst>
          </p:cNvPr>
          <p:cNvSpPr>
            <a:spLocks noGrp="1"/>
          </p:cNvSpPr>
          <p:nvPr>
            <p:ph sz="quarter" idx="16"/>
          </p:nvPr>
        </p:nvSpPr>
        <p:spPr>
          <a:xfrm>
            <a:off x="321771" y="3152579"/>
            <a:ext cx="5044440" cy="2994415"/>
          </a:xfrm>
        </p:spPr>
        <p:txBody>
          <a:bodyPr>
            <a:normAutofit fontScale="92500" lnSpcReduction="10000"/>
          </a:bodyPr>
          <a:lstStyle/>
          <a:p>
            <a:r>
              <a:rPr lang="en-US" sz="2000" b="1" dirty="0" err="1"/>
              <a:t>Finscope</a:t>
            </a:r>
            <a:r>
              <a:rPr lang="en-US" sz="2000" b="1" dirty="0"/>
              <a:t> 2023.</a:t>
            </a:r>
            <a:endParaRPr lang="en-US" sz="1900" b="1" dirty="0"/>
          </a:p>
          <a:p>
            <a:pPr marL="342900" indent="-342900">
              <a:buFont typeface="Arial" panose="020B0604020202020204" pitchFamily="34" charset="0"/>
              <a:buChar char="•"/>
            </a:pPr>
            <a:r>
              <a:rPr lang="en-US" sz="1900" b="1" dirty="0"/>
              <a:t>Financial Literacy: </a:t>
            </a:r>
            <a:r>
              <a:rPr lang="en-US" sz="1900" dirty="0"/>
              <a:t>Seven out of every 10 Ugandans were operating a personal budget deficit (needing more money than they are earning to cover their personal budget) </a:t>
            </a:r>
          </a:p>
          <a:p>
            <a:pPr marL="342900" indent="-342900">
              <a:buFont typeface="Arial" panose="020B0604020202020204" pitchFamily="34" charset="0"/>
              <a:buChar char="•"/>
            </a:pPr>
            <a:r>
              <a:rPr lang="en-US" sz="1900" dirty="0"/>
              <a:t>Nine out of every 10 Ugandans were faced by an unexpected event.</a:t>
            </a:r>
          </a:p>
          <a:p>
            <a:pPr marL="342900" indent="-342900">
              <a:buFont typeface="Arial" panose="020B0604020202020204" pitchFamily="34" charset="0"/>
              <a:buChar char="•"/>
            </a:pPr>
            <a:r>
              <a:rPr lang="en-US" sz="1900" dirty="0"/>
              <a:t>More than 7 out of every 10 Ugandans have no concrete long-term financial plans</a:t>
            </a:r>
          </a:p>
        </p:txBody>
      </p:sp>
      <p:pic>
        <p:nvPicPr>
          <p:cNvPr id="36" name="Picture 35">
            <a:extLst>
              <a:ext uri="{FF2B5EF4-FFF2-40B4-BE49-F238E27FC236}">
                <a16:creationId xmlns:a16="http://schemas.microsoft.com/office/drawing/2014/main" id="{1124BA60-81A9-87FB-C2C9-D780CEECCA48}"/>
              </a:ext>
            </a:extLst>
          </p:cNvPr>
          <p:cNvPicPr>
            <a:picLocks noChangeAspect="1"/>
          </p:cNvPicPr>
          <p:nvPr/>
        </p:nvPicPr>
        <p:blipFill>
          <a:blip r:embed="rId3"/>
          <a:stretch>
            <a:fillRect/>
          </a:stretch>
        </p:blipFill>
        <p:spPr>
          <a:xfrm>
            <a:off x="6096000" y="2457732"/>
            <a:ext cx="6118225" cy="1942535"/>
          </a:xfrm>
          <a:prstGeom prst="rect">
            <a:avLst/>
          </a:prstGeom>
          <a:noFill/>
        </p:spPr>
      </p:pic>
      <p:pic>
        <p:nvPicPr>
          <p:cNvPr id="39" name="Picture 2" descr="Bank Of Uganda">
            <a:extLst>
              <a:ext uri="{FF2B5EF4-FFF2-40B4-BE49-F238E27FC236}">
                <a16:creationId xmlns:a16="http://schemas.microsoft.com/office/drawing/2014/main" id="{2628476F-725C-C468-F934-EF6756A1CC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99458" cy="145035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Uganda Institute of Banking &amp; Financial ...">
            <a:extLst>
              <a:ext uri="{FF2B5EF4-FFF2-40B4-BE49-F238E27FC236}">
                <a16:creationId xmlns:a16="http://schemas.microsoft.com/office/drawing/2014/main" id="{833C0663-118C-E672-8597-AEE355E672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1231" y="0"/>
            <a:ext cx="1431103" cy="145035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UGANDA BANKERS ASSOCIATION – Promoting ...">
            <a:extLst>
              <a:ext uri="{FF2B5EF4-FFF2-40B4-BE49-F238E27FC236}">
                <a16:creationId xmlns:a16="http://schemas.microsoft.com/office/drawing/2014/main" id="{050B38B3-CB82-3847-615F-D431699DBD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09079" y="491105"/>
            <a:ext cx="2398127" cy="95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241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8280E-C427-627A-5A09-DDCC7D9ED5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78590B-A431-7A93-EA33-7C8379A7C8F4}"/>
              </a:ext>
            </a:extLst>
          </p:cNvPr>
          <p:cNvSpPr>
            <a:spLocks noGrp="1"/>
          </p:cNvSpPr>
          <p:nvPr>
            <p:ph type="title"/>
          </p:nvPr>
        </p:nvSpPr>
        <p:spPr>
          <a:xfrm>
            <a:off x="321771" y="1095197"/>
            <a:ext cx="10634057" cy="1362535"/>
          </a:xfrm>
        </p:spPr>
        <p:txBody>
          <a:bodyPr anchor="b">
            <a:normAutofit/>
          </a:bodyPr>
          <a:lstStyle/>
          <a:p>
            <a:r>
              <a:rPr lang="en-US" sz="4400" dirty="0"/>
              <a:t>Why BFSAM 2024/25</a:t>
            </a:r>
            <a:endParaRPr lang="en-US" dirty="0"/>
          </a:p>
        </p:txBody>
      </p:sp>
      <p:pic>
        <p:nvPicPr>
          <p:cNvPr id="39" name="Picture 2" descr="Bank Of Uganda">
            <a:extLst>
              <a:ext uri="{FF2B5EF4-FFF2-40B4-BE49-F238E27FC236}">
                <a16:creationId xmlns:a16="http://schemas.microsoft.com/office/drawing/2014/main" id="{318BD456-A981-0897-4955-52D08A1908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99458" cy="145035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Uganda Institute of Banking &amp; Financial ...">
            <a:extLst>
              <a:ext uri="{FF2B5EF4-FFF2-40B4-BE49-F238E27FC236}">
                <a16:creationId xmlns:a16="http://schemas.microsoft.com/office/drawing/2014/main" id="{24A985E5-97E1-C360-85BB-C62ADAB8F2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1231" y="0"/>
            <a:ext cx="1431103" cy="145035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UGANDA BANKERS ASSOCIATION – Promoting ...">
            <a:extLst>
              <a:ext uri="{FF2B5EF4-FFF2-40B4-BE49-F238E27FC236}">
                <a16:creationId xmlns:a16="http://schemas.microsoft.com/office/drawing/2014/main" id="{965ACE29-BF76-E9F9-A008-70D1E6F9E7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09079" y="491105"/>
            <a:ext cx="2398127" cy="959251"/>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a:extLst>
              <a:ext uri="{FF2B5EF4-FFF2-40B4-BE49-F238E27FC236}">
                <a16:creationId xmlns:a16="http://schemas.microsoft.com/office/drawing/2014/main" id="{55C798A9-E366-95AA-AACA-070042F4E1D4}"/>
              </a:ext>
            </a:extLst>
          </p:cNvPr>
          <p:cNvPicPr>
            <a:picLocks noGrp="1" noChangeAspect="1"/>
          </p:cNvPicPr>
          <p:nvPr>
            <p:ph sz="quarter" idx="16"/>
          </p:nvPr>
        </p:nvPicPr>
        <p:blipFill>
          <a:blip r:embed="rId6"/>
          <a:srcRect b="54492"/>
          <a:stretch/>
        </p:blipFill>
        <p:spPr>
          <a:xfrm>
            <a:off x="180975" y="3192922"/>
            <a:ext cx="6212737" cy="3197225"/>
          </a:xfrm>
          <a:prstGeom prst="rect">
            <a:avLst/>
          </a:prstGeom>
        </p:spPr>
      </p:pic>
      <p:sp>
        <p:nvSpPr>
          <p:cNvPr id="8" name="TextBox 7">
            <a:extLst>
              <a:ext uri="{FF2B5EF4-FFF2-40B4-BE49-F238E27FC236}">
                <a16:creationId xmlns:a16="http://schemas.microsoft.com/office/drawing/2014/main" id="{7C4A9BD3-6F7F-8A67-1E0E-D41E2E81F3F4}"/>
              </a:ext>
            </a:extLst>
          </p:cNvPr>
          <p:cNvSpPr txBox="1"/>
          <p:nvPr/>
        </p:nvSpPr>
        <p:spPr>
          <a:xfrm>
            <a:off x="6619137" y="3170002"/>
            <a:ext cx="5391888" cy="3416320"/>
          </a:xfrm>
          <a:prstGeom prst="rect">
            <a:avLst/>
          </a:prstGeom>
          <a:noFill/>
        </p:spPr>
        <p:txBody>
          <a:bodyPr wrap="square">
            <a:spAutoFit/>
          </a:bodyPr>
          <a:lstStyle/>
          <a:p>
            <a:r>
              <a:rPr lang="en-US" b="1" dirty="0">
                <a:solidFill>
                  <a:schemeClr val="bg1"/>
                </a:solidFill>
              </a:rPr>
              <a:t>Afro Barometer</a:t>
            </a:r>
          </a:p>
          <a:p>
            <a:endParaRPr lang="en-US" dirty="0">
              <a:solidFill>
                <a:schemeClr val="bg1"/>
              </a:solidFill>
            </a:endParaRPr>
          </a:p>
          <a:p>
            <a:r>
              <a:rPr lang="en-US" dirty="0">
                <a:solidFill>
                  <a:schemeClr val="bg1"/>
                </a:solidFill>
              </a:rPr>
              <a:t>“</a:t>
            </a:r>
            <a:r>
              <a:rPr lang="en-US" i="1" dirty="0">
                <a:solidFill>
                  <a:schemeClr val="accent1">
                    <a:lumMod val="50000"/>
                  </a:schemeClr>
                </a:solidFill>
              </a:rPr>
              <a:t>Africa is the most vulnerable to effects of climate change yet least prepared”</a:t>
            </a:r>
          </a:p>
          <a:p>
            <a:endParaRPr lang="en-US" dirty="0">
              <a:solidFill>
                <a:schemeClr val="bg1"/>
              </a:solidFill>
            </a:endParaRPr>
          </a:p>
          <a:p>
            <a:r>
              <a:rPr lang="en-US" dirty="0">
                <a:solidFill>
                  <a:schemeClr val="bg1"/>
                </a:solidFill>
              </a:rPr>
              <a:t>East Africans (63 percent) were almost twice as likely as North Africans (35 percent) to report that weather for growing crops had worsened. And people engaged in occupations related to agriculture (farming, fishing or forestry) were more likely to report negative weather effects (59 percent) than those with other livelihoods (45 percent).</a:t>
            </a:r>
          </a:p>
        </p:txBody>
      </p:sp>
    </p:spTree>
    <p:extLst>
      <p:ext uri="{BB962C8B-B14F-4D97-AF65-F5344CB8AC3E}">
        <p14:creationId xmlns:p14="http://schemas.microsoft.com/office/powerpoint/2010/main" val="2597008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E11BE-1455-29CD-37B7-3C8AFEDA39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7A6C24-9C65-48D1-9BD5-BCCE46745F61}"/>
              </a:ext>
            </a:extLst>
          </p:cNvPr>
          <p:cNvSpPr>
            <a:spLocks noGrp="1"/>
          </p:cNvSpPr>
          <p:nvPr>
            <p:ph type="title"/>
          </p:nvPr>
        </p:nvSpPr>
        <p:spPr>
          <a:xfrm>
            <a:off x="321771" y="1095197"/>
            <a:ext cx="10634057" cy="1362535"/>
          </a:xfrm>
        </p:spPr>
        <p:txBody>
          <a:bodyPr anchor="b">
            <a:normAutofit/>
          </a:bodyPr>
          <a:lstStyle/>
          <a:p>
            <a:r>
              <a:rPr lang="en-US" sz="4400" dirty="0"/>
              <a:t>The Campaign</a:t>
            </a:r>
            <a:endParaRPr lang="en-US" dirty="0"/>
          </a:p>
        </p:txBody>
      </p:sp>
      <p:pic>
        <p:nvPicPr>
          <p:cNvPr id="39" name="Picture 2" descr="Bank Of Uganda">
            <a:extLst>
              <a:ext uri="{FF2B5EF4-FFF2-40B4-BE49-F238E27FC236}">
                <a16:creationId xmlns:a16="http://schemas.microsoft.com/office/drawing/2014/main" id="{78071E37-6F9B-8275-7CBD-D1093731F2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99458" cy="145035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Uganda Institute of Banking &amp; Financial ...">
            <a:extLst>
              <a:ext uri="{FF2B5EF4-FFF2-40B4-BE49-F238E27FC236}">
                <a16:creationId xmlns:a16="http://schemas.microsoft.com/office/drawing/2014/main" id="{B0067A3F-B7F9-805C-8C63-CDBAEF6839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1231" y="0"/>
            <a:ext cx="1431103" cy="145035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UGANDA BANKERS ASSOCIATION – Promoting ...">
            <a:extLst>
              <a:ext uri="{FF2B5EF4-FFF2-40B4-BE49-F238E27FC236}">
                <a16:creationId xmlns:a16="http://schemas.microsoft.com/office/drawing/2014/main" id="{9D5F7159-AB24-EE29-CA30-68558E7B1F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09079" y="491105"/>
            <a:ext cx="2398127" cy="9592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3DFC566-0E9B-2B30-BEA7-8643DDD19C5A}"/>
              </a:ext>
            </a:extLst>
          </p:cNvPr>
          <p:cNvPicPr>
            <a:picLocks noChangeAspect="1"/>
          </p:cNvPicPr>
          <p:nvPr/>
        </p:nvPicPr>
        <p:blipFill>
          <a:blip r:embed="rId6"/>
          <a:srcRect l="6290" t="15016" r="5038" b="33851"/>
          <a:stretch/>
        </p:blipFill>
        <p:spPr>
          <a:xfrm>
            <a:off x="598207" y="3197568"/>
            <a:ext cx="6081205" cy="3506679"/>
          </a:xfrm>
          <a:prstGeom prst="rect">
            <a:avLst/>
          </a:prstGeom>
        </p:spPr>
      </p:pic>
      <p:sp>
        <p:nvSpPr>
          <p:cNvPr id="4" name="TextBox 3">
            <a:extLst>
              <a:ext uri="{FF2B5EF4-FFF2-40B4-BE49-F238E27FC236}">
                <a16:creationId xmlns:a16="http://schemas.microsoft.com/office/drawing/2014/main" id="{6BB3FA59-B429-B63A-1860-3A6759EF36F7}"/>
              </a:ext>
            </a:extLst>
          </p:cNvPr>
          <p:cNvSpPr txBox="1"/>
          <p:nvPr/>
        </p:nvSpPr>
        <p:spPr>
          <a:xfrm>
            <a:off x="7481523" y="3286345"/>
            <a:ext cx="3996861" cy="2308324"/>
          </a:xfrm>
          <a:prstGeom prst="rect">
            <a:avLst/>
          </a:prstGeom>
          <a:noFill/>
        </p:spPr>
        <p:txBody>
          <a:bodyPr wrap="square">
            <a:spAutoFit/>
          </a:bodyPr>
          <a:lstStyle/>
          <a:p>
            <a:r>
              <a:rPr lang="en-GB" sz="2400" b="1" dirty="0">
                <a:solidFill>
                  <a:schemeClr val="bg1"/>
                </a:solidFill>
              </a:rPr>
              <a:t>The Umbrella</a:t>
            </a:r>
          </a:p>
          <a:p>
            <a:endParaRPr lang="en-GB" sz="2400" dirty="0">
              <a:solidFill>
                <a:schemeClr val="bg1"/>
              </a:solidFill>
            </a:endParaRPr>
          </a:p>
          <a:p>
            <a:pPr marL="171450" indent="-171450">
              <a:buFont typeface="Arial" panose="020B0604020202020204" pitchFamily="34" charset="0"/>
              <a:buChar char="•"/>
            </a:pPr>
            <a:r>
              <a:rPr lang="en-GB" sz="2400" dirty="0">
                <a:solidFill>
                  <a:schemeClr val="bg1"/>
                </a:solidFill>
              </a:rPr>
              <a:t>Goals</a:t>
            </a:r>
          </a:p>
          <a:p>
            <a:pPr marL="171450" indent="-171450">
              <a:buFont typeface="Arial" panose="020B0604020202020204" pitchFamily="34" charset="0"/>
              <a:buChar char="•"/>
            </a:pPr>
            <a:r>
              <a:rPr lang="en-GB" sz="2400" dirty="0">
                <a:solidFill>
                  <a:schemeClr val="bg1"/>
                </a:solidFill>
              </a:rPr>
              <a:t>Intentionality</a:t>
            </a:r>
          </a:p>
          <a:p>
            <a:pPr marL="171450" indent="-171450">
              <a:buFont typeface="Arial" panose="020B0604020202020204" pitchFamily="34" charset="0"/>
              <a:buChar char="•"/>
            </a:pPr>
            <a:r>
              <a:rPr lang="en-GB" sz="2400" dirty="0">
                <a:solidFill>
                  <a:schemeClr val="bg1"/>
                </a:solidFill>
              </a:rPr>
              <a:t>Protection of Self, Family, Future, Environment</a:t>
            </a:r>
            <a:endParaRPr lang="en-UG" sz="2400" dirty="0">
              <a:solidFill>
                <a:schemeClr val="bg1"/>
              </a:solidFill>
            </a:endParaRPr>
          </a:p>
        </p:txBody>
      </p:sp>
    </p:spTree>
    <p:extLst>
      <p:ext uri="{BB962C8B-B14F-4D97-AF65-F5344CB8AC3E}">
        <p14:creationId xmlns:p14="http://schemas.microsoft.com/office/powerpoint/2010/main" val="3233144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close-up of a plant">
            <a:extLst>
              <a:ext uri="{FF2B5EF4-FFF2-40B4-BE49-F238E27FC236}">
                <a16:creationId xmlns:a16="http://schemas.microsoft.com/office/drawing/2014/main" id="{8DB431A1-9806-9CFE-0E5F-1A5611C2A66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3" r="23"/>
          <a:stretch/>
        </p:blipFill>
        <p:spPr>
          <a:xfrm>
            <a:off x="0" y="0"/>
            <a:ext cx="12192000" cy="6880225"/>
          </a:xfrm>
        </p:spPr>
      </p:pic>
      <p:sp>
        <p:nvSpPr>
          <p:cNvPr id="3" name="Title 2">
            <a:extLst>
              <a:ext uri="{FF2B5EF4-FFF2-40B4-BE49-F238E27FC236}">
                <a16:creationId xmlns:a16="http://schemas.microsoft.com/office/drawing/2014/main" id="{9C37279A-330D-886F-340D-494A5005E5FC}"/>
              </a:ext>
            </a:extLst>
          </p:cNvPr>
          <p:cNvSpPr>
            <a:spLocks noGrp="1"/>
          </p:cNvSpPr>
          <p:nvPr>
            <p:ph type="title"/>
          </p:nvPr>
        </p:nvSpPr>
        <p:spPr>
          <a:xfrm>
            <a:off x="6309359" y="444933"/>
            <a:ext cx="5477479" cy="3291840"/>
          </a:xfrm>
        </p:spPr>
        <p:txBody>
          <a:bodyPr/>
          <a:lstStyle/>
          <a:p>
            <a:r>
              <a:rPr lang="en-US" dirty="0">
                <a:latin typeface="Aptos" panose="020B0004020202020204" pitchFamily="34" charset="0"/>
              </a:rPr>
              <a:t>Sustainability</a:t>
            </a:r>
          </a:p>
        </p:txBody>
      </p:sp>
    </p:spTree>
    <p:extLst>
      <p:ext uri="{BB962C8B-B14F-4D97-AF65-F5344CB8AC3E}">
        <p14:creationId xmlns:p14="http://schemas.microsoft.com/office/powerpoint/2010/main" val="2249372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5D3755-C3E2-975E-DE68-CDECC4B526EC}"/>
              </a:ext>
            </a:extLst>
          </p:cNvPr>
          <p:cNvSpPr>
            <a:spLocks noGrp="1"/>
          </p:cNvSpPr>
          <p:nvPr>
            <p:ph type="title"/>
          </p:nvPr>
        </p:nvSpPr>
        <p:spPr>
          <a:xfrm>
            <a:off x="484177" y="1499537"/>
            <a:ext cx="10070815" cy="704293"/>
          </a:xfrm>
        </p:spPr>
        <p:txBody>
          <a:bodyPr/>
          <a:lstStyle/>
          <a:p>
            <a:r>
              <a:rPr lang="en-US" dirty="0"/>
              <a:t>The reality</a:t>
            </a:r>
          </a:p>
        </p:txBody>
      </p:sp>
      <p:sp>
        <p:nvSpPr>
          <p:cNvPr id="7" name="Text Placeholder 6">
            <a:extLst>
              <a:ext uri="{FF2B5EF4-FFF2-40B4-BE49-F238E27FC236}">
                <a16:creationId xmlns:a16="http://schemas.microsoft.com/office/drawing/2014/main" id="{F70BD87D-F7DA-961B-4024-A354DC87D168}"/>
              </a:ext>
            </a:extLst>
          </p:cNvPr>
          <p:cNvSpPr>
            <a:spLocks noGrp="1"/>
          </p:cNvSpPr>
          <p:nvPr>
            <p:ph sz="quarter" idx="13"/>
          </p:nvPr>
        </p:nvSpPr>
        <p:spPr>
          <a:xfrm>
            <a:off x="3657600" y="2281238"/>
            <a:ext cx="7810500" cy="3700462"/>
          </a:xfrm>
        </p:spPr>
        <p:txBody>
          <a:bodyPr>
            <a:normAutofit/>
          </a:bodyPr>
          <a:lstStyle/>
          <a:p>
            <a:r>
              <a:rPr lang="en-UG" sz="2400" kern="100" dirty="0">
                <a:effectLst/>
                <a:latin typeface="Aptos" panose="020B0004020202020204" pitchFamily="34" charset="0"/>
                <a:ea typeface="Aptos" panose="020B0004020202020204" pitchFamily="34" charset="0"/>
                <a:cs typeface="Times New Roman" panose="02020603050405020304" pitchFamily="18" charset="0"/>
              </a:rPr>
              <a:t>Sustainability is no longer a choice; it's a necessity! Our planet is facing big problems because we've been doing things in a way that harms the environment and people. </a:t>
            </a:r>
          </a:p>
          <a:p>
            <a:r>
              <a:rPr lang="en-UG" sz="2400" kern="100" dirty="0">
                <a:effectLst/>
                <a:latin typeface="Aptos" panose="020B0004020202020204" pitchFamily="34" charset="0"/>
                <a:ea typeface="Aptos" panose="020B0004020202020204" pitchFamily="34" charset="0"/>
                <a:cs typeface="Times New Roman" panose="02020603050405020304" pitchFamily="18" charset="0"/>
              </a:rPr>
              <a:t>For example, our oceans are filled with too much plastic, the air in our cities is getting harder to breathe, workers are being treated unfairly, and we're using up important natural resources too quickly.</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2400" kern="100" dirty="0">
                <a:latin typeface="Aptos" panose="020B0004020202020204" pitchFamily="34" charset="0"/>
                <a:ea typeface="Aptos" panose="020B0004020202020204" pitchFamily="34" charset="0"/>
                <a:cs typeface="Times New Roman" panose="02020603050405020304" pitchFamily="18" charset="0"/>
              </a:rPr>
              <a:t>Interestingly far too many people cant meet their financial needs!</a:t>
            </a:r>
            <a:endParaRPr lang="en-UG"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a:p>
            <a:endParaRPr lang="en-US" dirty="0"/>
          </a:p>
          <a:p>
            <a:endParaRPr lang="en-US" dirty="0"/>
          </a:p>
        </p:txBody>
      </p:sp>
      <p:grpSp>
        <p:nvGrpSpPr>
          <p:cNvPr id="19" name="Group 18">
            <a:extLst>
              <a:ext uri="{FF2B5EF4-FFF2-40B4-BE49-F238E27FC236}">
                <a16:creationId xmlns:a16="http://schemas.microsoft.com/office/drawing/2014/main" id="{C78CEA4F-D72A-C069-6A51-328B103CA0CA}"/>
              </a:ext>
              <a:ext uri="{C183D7F6-B498-43B3-948B-1728B52AA6E4}">
                <adec:decorative xmlns:adec="http://schemas.microsoft.com/office/drawing/2017/decorative" val="1"/>
              </a:ext>
            </a:extLst>
          </p:cNvPr>
          <p:cNvGrpSpPr>
            <a:grpSpLocks/>
          </p:cNvGrpSpPr>
          <p:nvPr/>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7E473402-19FD-A5B0-5CB6-E5F3926D3828}"/>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879D1CAD-2EA2-9376-7B64-0C3AC590F651}"/>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B16F8906-918C-BE0B-A4AB-6A1D48150AC7}"/>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pic>
        <p:nvPicPr>
          <p:cNvPr id="2" name="Picture 2" descr="Bank Of Uganda">
            <a:extLst>
              <a:ext uri="{FF2B5EF4-FFF2-40B4-BE49-F238E27FC236}">
                <a16:creationId xmlns:a16="http://schemas.microsoft.com/office/drawing/2014/main" id="{34047BF9-CD22-251D-7EFB-63E3E60E05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99458" cy="14503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Uganda Institute of Banking &amp; Financial ...">
            <a:extLst>
              <a:ext uri="{FF2B5EF4-FFF2-40B4-BE49-F238E27FC236}">
                <a16:creationId xmlns:a16="http://schemas.microsoft.com/office/drawing/2014/main" id="{D9D8785E-FC55-D978-C1DB-C13E5C5E3A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3305" y="67000"/>
            <a:ext cx="1431103" cy="14503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UGANDA BANKERS ASSOCIATION – Promoting ...">
            <a:extLst>
              <a:ext uri="{FF2B5EF4-FFF2-40B4-BE49-F238E27FC236}">
                <a16:creationId xmlns:a16="http://schemas.microsoft.com/office/drawing/2014/main" id="{A57E7A14-DFC6-B3AA-BFA6-DD16BDFE19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78256" y="396674"/>
            <a:ext cx="2398127" cy="95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312026"/>
      </p:ext>
    </p:extLst>
  </p:cSld>
  <p:clrMapOvr>
    <a:masterClrMapping/>
  </p:clrMapOvr>
</p:sld>
</file>

<file path=ppt/theme/theme1.xml><?xml version="1.0" encoding="utf-8"?>
<a:theme xmlns:a="http://schemas.openxmlformats.org/drawingml/2006/main" name="Custom">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78853419_Win32_SL_V5" id="{958D2C9E-948D-4354-BF9D-DF8AE3C2B240}" vid="{22D4A967-05D2-4D72-8594-54CFF34148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4B194E-8B30-4377-8C59-ECFB902D2A26}">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C21FFAC0-05A2-416A-B06C-C248395482CF}">
  <ds:schemaRefs>
    <ds:schemaRef ds:uri="http://schemas.microsoft.com/sharepoint/v3/contenttype/forms"/>
  </ds:schemaRefs>
</ds:datastoreItem>
</file>

<file path=customXml/itemProps3.xml><?xml version="1.0" encoding="utf-8"?>
<ds:datastoreItem xmlns:ds="http://schemas.openxmlformats.org/officeDocument/2006/customXml" ds:itemID="{92DB9E12-8AC3-4138-BF4D-720A5525A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{3483C8E6-EB36-4379-BE1F-9A08F08DD4B6}tf78853419_win32</Template>
  <TotalTime>1565</TotalTime>
  <Words>1529</Words>
  <Application>Microsoft Office PowerPoint</Application>
  <PresentationFormat>Widescreen</PresentationFormat>
  <Paragraphs>199</Paragraphs>
  <Slides>28</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Aptos</vt:lpstr>
      <vt:lpstr>Arial</vt:lpstr>
      <vt:lpstr>Calibri</vt:lpstr>
      <vt:lpstr>Franklin Gothic Book</vt:lpstr>
      <vt:lpstr>Franklin Gothic Demi</vt:lpstr>
      <vt:lpstr>Custom</vt:lpstr>
      <vt:lpstr>Sustainability &amp; Personal Financial Management  How Sustainable Choices Benefit Our Planet and Our Wallets   Understanding the BAFSAM Theme &amp; Tagline</vt:lpstr>
      <vt:lpstr>Presentation Flow.</vt:lpstr>
      <vt:lpstr>Our Sponsors</vt:lpstr>
      <vt:lpstr>Why BFSAM 2024/25: NFIS II &amp; NFLS I.</vt:lpstr>
      <vt:lpstr>Why BFSAM 2024/25</vt:lpstr>
      <vt:lpstr>Why BFSAM 2024/25</vt:lpstr>
      <vt:lpstr>The Campaign</vt:lpstr>
      <vt:lpstr>Sustainability</vt:lpstr>
      <vt:lpstr>The reality</vt:lpstr>
      <vt:lpstr>Sustainability Defined</vt:lpstr>
      <vt:lpstr>Sustainability Defined</vt:lpstr>
      <vt:lpstr>Interconnectedness and importance of the social, economic, and ecological systems to achieving the global goals.  Presented by the Stockholm Resilience Centre in 2016</vt:lpstr>
      <vt:lpstr>Risking our now &amp; Future – Climate Change</vt:lpstr>
      <vt:lpstr>Managing the Climate Change Risk</vt:lpstr>
      <vt:lpstr>Our Responsibility.</vt:lpstr>
      <vt:lpstr>Sustainability in Personal Finance.</vt:lpstr>
      <vt:lpstr>Personal Finance.</vt:lpstr>
      <vt:lpstr>Personal Finance</vt:lpstr>
      <vt:lpstr>Personal Finance Concepts</vt:lpstr>
      <vt:lpstr>Personal Finance Concepts</vt:lpstr>
      <vt:lpstr>Personal Finance Concepts.</vt:lpstr>
      <vt:lpstr>Personal Finance Concepts.</vt:lpstr>
      <vt:lpstr>Players in the Market.</vt:lpstr>
      <vt:lpstr>Products to Support PFM.</vt:lpstr>
      <vt:lpstr>My pledge App.</vt:lpstr>
      <vt:lpstr>Taking Action</vt:lpstr>
      <vt:lpstr>Remember</vt:lpstr>
      <vt:lpstr>The journey of 1000 step begins with one step.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Ibrahim Kalule Gava</dc:creator>
  <cp:lastModifiedBy>Goretti Masadde</cp:lastModifiedBy>
  <cp:revision>7</cp:revision>
  <dcterms:created xsi:type="dcterms:W3CDTF">2024-11-11T17:03:30Z</dcterms:created>
  <dcterms:modified xsi:type="dcterms:W3CDTF">2024-11-13T12:01:17Z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