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handoutMasterIdLst>
    <p:handoutMasterId r:id="rId22"/>
  </p:handoutMasterIdLst>
  <p:sldIdLst>
    <p:sldId id="256" r:id="rId2"/>
    <p:sldId id="284" r:id="rId3"/>
    <p:sldId id="257" r:id="rId4"/>
    <p:sldId id="288" r:id="rId5"/>
    <p:sldId id="258" r:id="rId6"/>
    <p:sldId id="274" r:id="rId7"/>
    <p:sldId id="280" r:id="rId8"/>
    <p:sldId id="285" r:id="rId9"/>
    <p:sldId id="277" r:id="rId10"/>
    <p:sldId id="278" r:id="rId11"/>
    <p:sldId id="279" r:id="rId12"/>
    <p:sldId id="275" r:id="rId13"/>
    <p:sldId id="287" r:id="rId14"/>
    <p:sldId id="276" r:id="rId15"/>
    <p:sldId id="289" r:id="rId16"/>
    <p:sldId id="291" r:id="rId17"/>
    <p:sldId id="282" r:id="rId18"/>
    <p:sldId id="281" r:id="rId19"/>
    <p:sldId id="271" r:id="rId20"/>
  </p:sldIdLst>
  <p:sldSz cx="12192000" cy="6858000"/>
  <p:notesSz cx="6797675" cy="987425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Dreck Murozi" initials="DM" lastIdx="1" clrIdx="0">
    <p:extLst>
      <p:ext uri="{19B8F6BF-5375-455C-9EA6-DF929625EA0E}">
        <p15:presenceInfo xmlns:p15="http://schemas.microsoft.com/office/powerpoint/2012/main" userId="Dreck Murozi"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5" d="100"/>
          <a:sy n="65" d="100"/>
        </p:scale>
        <p:origin x="858"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5427"/>
          </a:xfrm>
          <a:prstGeom prst="rect">
            <a:avLst/>
          </a:prstGeom>
        </p:spPr>
        <p:txBody>
          <a:bodyPr vert="horz" lIns="93317" tIns="46659" rIns="93317" bIns="46659" rtlCol="0"/>
          <a:lstStyle>
            <a:lvl1pPr algn="l">
              <a:defRPr sz="1200"/>
            </a:lvl1pPr>
          </a:lstStyle>
          <a:p>
            <a:endParaRPr lang="en-US"/>
          </a:p>
        </p:txBody>
      </p:sp>
      <p:sp>
        <p:nvSpPr>
          <p:cNvPr id="3" name="Date Placeholder 2"/>
          <p:cNvSpPr>
            <a:spLocks noGrp="1"/>
          </p:cNvSpPr>
          <p:nvPr>
            <p:ph type="dt" sz="quarter" idx="1"/>
          </p:nvPr>
        </p:nvSpPr>
        <p:spPr>
          <a:xfrm>
            <a:off x="3850444" y="0"/>
            <a:ext cx="2945659" cy="495427"/>
          </a:xfrm>
          <a:prstGeom prst="rect">
            <a:avLst/>
          </a:prstGeom>
        </p:spPr>
        <p:txBody>
          <a:bodyPr vert="horz" lIns="93317" tIns="46659" rIns="93317" bIns="46659" rtlCol="0"/>
          <a:lstStyle>
            <a:lvl1pPr algn="r">
              <a:defRPr sz="1200"/>
            </a:lvl1pPr>
          </a:lstStyle>
          <a:p>
            <a:fld id="{58C50658-FC06-4FC1-A1DD-5B78128F38A0}" type="datetimeFigureOut">
              <a:rPr lang="en-US" smtClean="0"/>
              <a:t>11/16/2023</a:t>
            </a:fld>
            <a:endParaRPr lang="en-US"/>
          </a:p>
        </p:txBody>
      </p:sp>
      <p:sp>
        <p:nvSpPr>
          <p:cNvPr id="4" name="Footer Placeholder 3"/>
          <p:cNvSpPr>
            <a:spLocks noGrp="1"/>
          </p:cNvSpPr>
          <p:nvPr>
            <p:ph type="ftr" sz="quarter" idx="2"/>
          </p:nvPr>
        </p:nvSpPr>
        <p:spPr>
          <a:xfrm>
            <a:off x="0" y="9378824"/>
            <a:ext cx="2945659" cy="495426"/>
          </a:xfrm>
          <a:prstGeom prst="rect">
            <a:avLst/>
          </a:prstGeom>
        </p:spPr>
        <p:txBody>
          <a:bodyPr vert="horz" lIns="93317" tIns="46659" rIns="93317" bIns="46659" rtlCol="0" anchor="b"/>
          <a:lstStyle>
            <a:lvl1pPr algn="l">
              <a:defRPr sz="1200"/>
            </a:lvl1pPr>
          </a:lstStyle>
          <a:p>
            <a:endParaRPr lang="en-US"/>
          </a:p>
        </p:txBody>
      </p:sp>
      <p:sp>
        <p:nvSpPr>
          <p:cNvPr id="5" name="Slide Number Placeholder 4"/>
          <p:cNvSpPr>
            <a:spLocks noGrp="1"/>
          </p:cNvSpPr>
          <p:nvPr>
            <p:ph type="sldNum" sz="quarter" idx="3"/>
          </p:nvPr>
        </p:nvSpPr>
        <p:spPr>
          <a:xfrm>
            <a:off x="3850444" y="9378824"/>
            <a:ext cx="2945659" cy="495426"/>
          </a:xfrm>
          <a:prstGeom prst="rect">
            <a:avLst/>
          </a:prstGeom>
        </p:spPr>
        <p:txBody>
          <a:bodyPr vert="horz" lIns="93317" tIns="46659" rIns="93317" bIns="46659" rtlCol="0" anchor="b"/>
          <a:lstStyle>
            <a:lvl1pPr algn="r">
              <a:defRPr sz="1200"/>
            </a:lvl1pPr>
          </a:lstStyle>
          <a:p>
            <a:fld id="{56DD084D-F6A9-4415-859B-08983D6013FA}" type="slidenum">
              <a:rPr lang="en-US" smtClean="0"/>
              <a:t>‹#›</a:t>
            </a:fld>
            <a:endParaRPr lang="en-US"/>
          </a:p>
        </p:txBody>
      </p:sp>
    </p:spTree>
    <p:extLst>
      <p:ext uri="{BB962C8B-B14F-4D97-AF65-F5344CB8AC3E}">
        <p14:creationId xmlns:p14="http://schemas.microsoft.com/office/powerpoint/2010/main" val="17992677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2" y="1"/>
            <a:ext cx="2946274" cy="495736"/>
          </a:xfrm>
          <a:prstGeom prst="rect">
            <a:avLst/>
          </a:prstGeom>
        </p:spPr>
        <p:txBody>
          <a:bodyPr vert="horz" lIns="91577" tIns="45789" rIns="91577" bIns="45789" rtlCol="0"/>
          <a:lstStyle>
            <a:lvl1pPr algn="l">
              <a:defRPr sz="1200"/>
            </a:lvl1pPr>
          </a:lstStyle>
          <a:p>
            <a:endParaRPr lang="en-US"/>
          </a:p>
        </p:txBody>
      </p:sp>
      <p:sp>
        <p:nvSpPr>
          <p:cNvPr id="3" name="Date Placeholder 2"/>
          <p:cNvSpPr>
            <a:spLocks noGrp="1"/>
          </p:cNvSpPr>
          <p:nvPr>
            <p:ph type="dt" idx="1"/>
          </p:nvPr>
        </p:nvSpPr>
        <p:spPr>
          <a:xfrm>
            <a:off x="3849862" y="1"/>
            <a:ext cx="2946274" cy="495736"/>
          </a:xfrm>
          <a:prstGeom prst="rect">
            <a:avLst/>
          </a:prstGeom>
        </p:spPr>
        <p:txBody>
          <a:bodyPr vert="horz" lIns="91577" tIns="45789" rIns="91577" bIns="45789" rtlCol="0"/>
          <a:lstStyle>
            <a:lvl1pPr algn="r">
              <a:defRPr sz="1200"/>
            </a:lvl1pPr>
          </a:lstStyle>
          <a:p>
            <a:fld id="{BCA045C2-800C-4C65-B532-D9D5DB489C84}" type="datetimeFigureOut">
              <a:rPr lang="en-US" smtClean="0"/>
              <a:t>11/16/2023</a:t>
            </a:fld>
            <a:endParaRPr lang="en-US"/>
          </a:p>
        </p:txBody>
      </p:sp>
      <p:sp>
        <p:nvSpPr>
          <p:cNvPr id="4" name="Slide Image Placeholder 3"/>
          <p:cNvSpPr>
            <a:spLocks noGrp="1" noRot="1" noChangeAspect="1"/>
          </p:cNvSpPr>
          <p:nvPr>
            <p:ph type="sldImg" idx="2"/>
          </p:nvPr>
        </p:nvSpPr>
        <p:spPr>
          <a:xfrm>
            <a:off x="438150" y="1235075"/>
            <a:ext cx="5921375" cy="3332163"/>
          </a:xfrm>
          <a:prstGeom prst="rect">
            <a:avLst/>
          </a:prstGeom>
          <a:noFill/>
          <a:ln w="12700">
            <a:solidFill>
              <a:prstClr val="black"/>
            </a:solidFill>
          </a:ln>
        </p:spPr>
        <p:txBody>
          <a:bodyPr vert="horz" lIns="91577" tIns="45789" rIns="91577" bIns="45789" rtlCol="0" anchor="ctr"/>
          <a:lstStyle/>
          <a:p>
            <a:endParaRPr lang="en-US"/>
          </a:p>
        </p:txBody>
      </p:sp>
      <p:sp>
        <p:nvSpPr>
          <p:cNvPr id="5" name="Notes Placeholder 4"/>
          <p:cNvSpPr>
            <a:spLocks noGrp="1"/>
          </p:cNvSpPr>
          <p:nvPr>
            <p:ph type="body" sz="quarter" idx="3"/>
          </p:nvPr>
        </p:nvSpPr>
        <p:spPr>
          <a:xfrm>
            <a:off x="680383" y="4751646"/>
            <a:ext cx="5436909" cy="3888323"/>
          </a:xfrm>
          <a:prstGeom prst="rect">
            <a:avLst/>
          </a:prstGeom>
        </p:spPr>
        <p:txBody>
          <a:bodyPr vert="horz" lIns="91577" tIns="45789" rIns="91577" bIns="45789"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2" y="9378515"/>
            <a:ext cx="2946274" cy="495736"/>
          </a:xfrm>
          <a:prstGeom prst="rect">
            <a:avLst/>
          </a:prstGeom>
        </p:spPr>
        <p:txBody>
          <a:bodyPr vert="horz" lIns="91577" tIns="45789" rIns="91577" bIns="45789" rtlCol="0" anchor="b"/>
          <a:lstStyle>
            <a:lvl1pPr algn="l">
              <a:defRPr sz="1200"/>
            </a:lvl1pPr>
          </a:lstStyle>
          <a:p>
            <a:endParaRPr lang="en-US"/>
          </a:p>
        </p:txBody>
      </p:sp>
      <p:sp>
        <p:nvSpPr>
          <p:cNvPr id="7" name="Slide Number Placeholder 6"/>
          <p:cNvSpPr>
            <a:spLocks noGrp="1"/>
          </p:cNvSpPr>
          <p:nvPr>
            <p:ph type="sldNum" sz="quarter" idx="5"/>
          </p:nvPr>
        </p:nvSpPr>
        <p:spPr>
          <a:xfrm>
            <a:off x="3849862" y="9378515"/>
            <a:ext cx="2946274" cy="495736"/>
          </a:xfrm>
          <a:prstGeom prst="rect">
            <a:avLst/>
          </a:prstGeom>
        </p:spPr>
        <p:txBody>
          <a:bodyPr vert="horz" lIns="91577" tIns="45789" rIns="91577" bIns="45789" rtlCol="0" anchor="b"/>
          <a:lstStyle>
            <a:lvl1pPr algn="r">
              <a:defRPr sz="1200"/>
            </a:lvl1pPr>
          </a:lstStyle>
          <a:p>
            <a:fld id="{7351C04D-509A-4AF5-8FB8-E860266F5032}" type="slidenum">
              <a:rPr lang="en-US" smtClean="0"/>
              <a:t>‹#›</a:t>
            </a:fld>
            <a:endParaRPr lang="en-US"/>
          </a:p>
        </p:txBody>
      </p:sp>
    </p:spTree>
    <p:extLst>
      <p:ext uri="{BB962C8B-B14F-4D97-AF65-F5344CB8AC3E}">
        <p14:creationId xmlns:p14="http://schemas.microsoft.com/office/powerpoint/2010/main" val="161006945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96F0186-878E-434E-97D4-90E03A859267}" type="datetimeFigureOut">
              <a:rPr lang="en-GB" smtClean="0"/>
              <a:t>16/11/2023</a:t>
            </a:fld>
            <a:endParaRPr lang="en-GB"/>
          </a:p>
        </p:txBody>
      </p:sp>
      <p:sp>
        <p:nvSpPr>
          <p:cNvPr id="5" name="Footer Placeholder 4"/>
          <p:cNvSpPr>
            <a:spLocks noGrp="1"/>
          </p:cNvSpPr>
          <p:nvPr>
            <p:ph type="ftr" sz="quarter" idx="11"/>
          </p:nvPr>
        </p:nvSpPr>
        <p:spPr/>
        <p:txBody>
          <a:bodyPr/>
          <a:lstStyle/>
          <a:p>
            <a:endParaRPr lang="en-GB"/>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5E0693D7-B2F3-46A5-8A17-8E48CA909907}" type="slidenum">
              <a:rPr lang="en-GB" smtClean="0"/>
              <a:t>‹#›</a:t>
            </a:fld>
            <a:endParaRPr lang="en-GB"/>
          </a:p>
        </p:txBody>
      </p:sp>
    </p:spTree>
    <p:extLst>
      <p:ext uri="{BB962C8B-B14F-4D97-AF65-F5344CB8AC3E}">
        <p14:creationId xmlns:p14="http://schemas.microsoft.com/office/powerpoint/2010/main" val="3578853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96F0186-878E-434E-97D4-90E03A859267}" type="datetimeFigureOut">
              <a:rPr lang="en-GB" smtClean="0"/>
              <a:t>16/11/2023</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E0693D7-B2F3-46A5-8A17-8E48CA909907}" type="slidenum">
              <a:rPr lang="en-GB" smtClean="0"/>
              <a:t>‹#›</a:t>
            </a:fld>
            <a:endParaRPr lang="en-GB"/>
          </a:p>
        </p:txBody>
      </p:sp>
    </p:spTree>
    <p:extLst>
      <p:ext uri="{BB962C8B-B14F-4D97-AF65-F5344CB8AC3E}">
        <p14:creationId xmlns:p14="http://schemas.microsoft.com/office/powerpoint/2010/main" val="101040830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96F0186-878E-434E-97D4-90E03A859267}" type="datetimeFigureOut">
              <a:rPr lang="en-GB" smtClean="0"/>
              <a:t>16/11/2023</a:t>
            </a:fld>
            <a:endParaRPr lang="en-GB"/>
          </a:p>
        </p:txBody>
      </p:sp>
      <p:sp>
        <p:nvSpPr>
          <p:cNvPr id="5" name="Footer Placeholder 4"/>
          <p:cNvSpPr>
            <a:spLocks noGrp="1"/>
          </p:cNvSpPr>
          <p:nvPr>
            <p:ph type="ftr" sz="quarter" idx="11"/>
          </p:nvPr>
        </p:nvSpPr>
        <p:spPr/>
        <p:txBody>
          <a:bodyPr/>
          <a:lstStyle/>
          <a:p>
            <a:endParaRPr lang="en-GB"/>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E0693D7-B2F3-46A5-8A17-8E48CA909907}" type="slidenum">
              <a:rPr lang="en-GB" smtClean="0"/>
              <a:t>‹#›</a:t>
            </a:fld>
            <a:endParaRPr lang="en-GB"/>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01736026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496F0186-878E-434E-97D4-90E03A859267}" type="datetimeFigureOut">
              <a:rPr lang="en-GB" smtClean="0"/>
              <a:t>16/11/2023</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E0693D7-B2F3-46A5-8A17-8E48CA909907}" type="slidenum">
              <a:rPr lang="en-GB" smtClean="0"/>
              <a:t>‹#›</a:t>
            </a:fld>
            <a:endParaRPr lang="en-GB"/>
          </a:p>
        </p:txBody>
      </p:sp>
    </p:spTree>
    <p:extLst>
      <p:ext uri="{BB962C8B-B14F-4D97-AF65-F5344CB8AC3E}">
        <p14:creationId xmlns:p14="http://schemas.microsoft.com/office/powerpoint/2010/main" val="2730620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496F0186-878E-434E-97D4-90E03A859267}" type="datetimeFigureOut">
              <a:rPr lang="en-GB" smtClean="0"/>
              <a:t>16/11/2023</a:t>
            </a:fld>
            <a:endParaRPr lang="en-GB"/>
          </a:p>
        </p:txBody>
      </p:sp>
      <p:sp>
        <p:nvSpPr>
          <p:cNvPr id="6" name="Footer Placeholder 5"/>
          <p:cNvSpPr>
            <a:spLocks noGrp="1"/>
          </p:cNvSpPr>
          <p:nvPr>
            <p:ph type="ftr" sz="quarter" idx="11"/>
          </p:nvPr>
        </p:nvSpPr>
        <p:spPr/>
        <p:txBody>
          <a:bodyPr/>
          <a:lstStyle/>
          <a:p>
            <a:endParaRPr lang="en-GB"/>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E0693D7-B2F3-46A5-8A17-8E48CA909907}" type="slidenum">
              <a:rPr lang="en-GB" smtClean="0"/>
              <a:t>‹#›</a:t>
            </a:fld>
            <a:endParaRPr lang="en-GB"/>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8201607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Edit Master text styles</a:t>
            </a:r>
          </a:p>
        </p:txBody>
      </p:sp>
      <p:sp>
        <p:nvSpPr>
          <p:cNvPr id="5" name="Date Placeholder 4"/>
          <p:cNvSpPr>
            <a:spLocks noGrp="1"/>
          </p:cNvSpPr>
          <p:nvPr>
            <p:ph type="dt" sz="half" idx="10"/>
          </p:nvPr>
        </p:nvSpPr>
        <p:spPr/>
        <p:txBody>
          <a:bodyPr/>
          <a:lstStyle/>
          <a:p>
            <a:fld id="{496F0186-878E-434E-97D4-90E03A859267}" type="datetimeFigureOut">
              <a:rPr lang="en-GB" smtClean="0"/>
              <a:t>16/11/2023</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E0693D7-B2F3-46A5-8A17-8E48CA909907}" type="slidenum">
              <a:rPr lang="en-GB" smtClean="0"/>
              <a:t>‹#›</a:t>
            </a:fld>
            <a:endParaRPr lang="en-GB"/>
          </a:p>
        </p:txBody>
      </p:sp>
    </p:spTree>
    <p:extLst>
      <p:ext uri="{BB962C8B-B14F-4D97-AF65-F5344CB8AC3E}">
        <p14:creationId xmlns:p14="http://schemas.microsoft.com/office/powerpoint/2010/main" val="15731270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96F0186-878E-434E-97D4-90E03A859267}" type="datetimeFigureOut">
              <a:rPr lang="en-GB" smtClean="0"/>
              <a:t>16/11/2023</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E0693D7-B2F3-46A5-8A17-8E48CA909907}" type="slidenum">
              <a:rPr lang="en-GB" smtClean="0"/>
              <a:t>‹#›</a:t>
            </a:fld>
            <a:endParaRPr lang="en-GB"/>
          </a:p>
        </p:txBody>
      </p:sp>
    </p:spTree>
    <p:extLst>
      <p:ext uri="{BB962C8B-B14F-4D97-AF65-F5344CB8AC3E}">
        <p14:creationId xmlns:p14="http://schemas.microsoft.com/office/powerpoint/2010/main" val="195442692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96F0186-878E-434E-97D4-90E03A859267}" type="datetimeFigureOut">
              <a:rPr lang="en-GB" smtClean="0"/>
              <a:t>16/11/2023</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E0693D7-B2F3-46A5-8A17-8E48CA909907}" type="slidenum">
              <a:rPr lang="en-GB" smtClean="0"/>
              <a:t>‹#›</a:t>
            </a:fld>
            <a:endParaRPr lang="en-GB"/>
          </a:p>
        </p:txBody>
      </p:sp>
    </p:spTree>
    <p:extLst>
      <p:ext uri="{BB962C8B-B14F-4D97-AF65-F5344CB8AC3E}">
        <p14:creationId xmlns:p14="http://schemas.microsoft.com/office/powerpoint/2010/main" val="1461176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96F0186-878E-434E-97D4-90E03A859267}" type="datetimeFigureOut">
              <a:rPr lang="en-GB" smtClean="0"/>
              <a:t>16/11/2023</a:t>
            </a:fld>
            <a:endParaRPr lang="en-GB"/>
          </a:p>
        </p:txBody>
      </p:sp>
      <p:sp>
        <p:nvSpPr>
          <p:cNvPr id="5" name="Footer Placeholder 4"/>
          <p:cNvSpPr>
            <a:spLocks noGrp="1"/>
          </p:cNvSpPr>
          <p:nvPr>
            <p:ph type="ftr" sz="quarter" idx="11"/>
          </p:nvPr>
        </p:nvSpPr>
        <p:spPr/>
        <p:txBody>
          <a:bodyPr/>
          <a:lstStyle/>
          <a:p>
            <a:endParaRPr lang="en-GB"/>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5E0693D7-B2F3-46A5-8A17-8E48CA909907}" type="slidenum">
              <a:rPr lang="en-GB" smtClean="0"/>
              <a:t>‹#›</a:t>
            </a:fld>
            <a:endParaRPr lang="en-GB"/>
          </a:p>
        </p:txBody>
      </p:sp>
    </p:spTree>
    <p:extLst>
      <p:ext uri="{BB962C8B-B14F-4D97-AF65-F5344CB8AC3E}">
        <p14:creationId xmlns:p14="http://schemas.microsoft.com/office/powerpoint/2010/main" val="38950178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96F0186-878E-434E-97D4-90E03A859267}" type="datetimeFigureOut">
              <a:rPr lang="en-GB" smtClean="0"/>
              <a:t>16/11/2023</a:t>
            </a:fld>
            <a:endParaRPr lang="en-GB"/>
          </a:p>
        </p:txBody>
      </p:sp>
      <p:sp>
        <p:nvSpPr>
          <p:cNvPr id="5" name="Footer Placeholder 4"/>
          <p:cNvSpPr>
            <a:spLocks noGrp="1"/>
          </p:cNvSpPr>
          <p:nvPr>
            <p:ph type="ftr" sz="quarter" idx="11"/>
          </p:nvPr>
        </p:nvSpPr>
        <p:spPr/>
        <p:txBody>
          <a:bodyPr/>
          <a:lstStyle/>
          <a:p>
            <a:endParaRPr lang="en-GB"/>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5E0693D7-B2F3-46A5-8A17-8E48CA909907}" type="slidenum">
              <a:rPr lang="en-GB" smtClean="0"/>
              <a:t>‹#›</a:t>
            </a:fld>
            <a:endParaRPr lang="en-GB"/>
          </a:p>
        </p:txBody>
      </p:sp>
    </p:spTree>
    <p:extLst>
      <p:ext uri="{BB962C8B-B14F-4D97-AF65-F5344CB8AC3E}">
        <p14:creationId xmlns:p14="http://schemas.microsoft.com/office/powerpoint/2010/main" val="39676672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96F0186-878E-434E-97D4-90E03A859267}" type="datetimeFigureOut">
              <a:rPr lang="en-GB" smtClean="0"/>
              <a:t>16/11/2023</a:t>
            </a:fld>
            <a:endParaRPr lang="en-GB"/>
          </a:p>
        </p:txBody>
      </p:sp>
      <p:sp>
        <p:nvSpPr>
          <p:cNvPr id="6" name="Footer Placeholder 5"/>
          <p:cNvSpPr>
            <a:spLocks noGrp="1"/>
          </p:cNvSpPr>
          <p:nvPr>
            <p:ph type="ftr" sz="quarter" idx="11"/>
          </p:nvPr>
        </p:nvSpPr>
        <p:spPr/>
        <p:txBody>
          <a:bodyPr/>
          <a:lstStyle/>
          <a:p>
            <a:endParaRPr lang="en-GB"/>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5E0693D7-B2F3-46A5-8A17-8E48CA909907}" type="slidenum">
              <a:rPr lang="en-GB" smtClean="0"/>
              <a:t>‹#›</a:t>
            </a:fld>
            <a:endParaRPr lang="en-GB"/>
          </a:p>
        </p:txBody>
      </p:sp>
    </p:spTree>
    <p:extLst>
      <p:ext uri="{BB962C8B-B14F-4D97-AF65-F5344CB8AC3E}">
        <p14:creationId xmlns:p14="http://schemas.microsoft.com/office/powerpoint/2010/main" val="51705185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96F0186-878E-434E-97D4-90E03A859267}" type="datetimeFigureOut">
              <a:rPr lang="en-GB" smtClean="0"/>
              <a:t>16/11/2023</a:t>
            </a:fld>
            <a:endParaRPr lang="en-GB"/>
          </a:p>
        </p:txBody>
      </p:sp>
      <p:sp>
        <p:nvSpPr>
          <p:cNvPr id="8" name="Footer Placeholder 7"/>
          <p:cNvSpPr>
            <a:spLocks noGrp="1"/>
          </p:cNvSpPr>
          <p:nvPr>
            <p:ph type="ftr" sz="quarter" idx="11"/>
          </p:nvPr>
        </p:nvSpPr>
        <p:spPr/>
        <p:txBody>
          <a:bodyPr/>
          <a:lstStyle/>
          <a:p>
            <a:endParaRPr lang="en-GB"/>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5E0693D7-B2F3-46A5-8A17-8E48CA909907}" type="slidenum">
              <a:rPr lang="en-GB" smtClean="0"/>
              <a:t>‹#›</a:t>
            </a:fld>
            <a:endParaRPr lang="en-GB"/>
          </a:p>
        </p:txBody>
      </p:sp>
    </p:spTree>
    <p:extLst>
      <p:ext uri="{BB962C8B-B14F-4D97-AF65-F5344CB8AC3E}">
        <p14:creationId xmlns:p14="http://schemas.microsoft.com/office/powerpoint/2010/main" val="26712854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96F0186-878E-434E-97D4-90E03A859267}" type="datetimeFigureOut">
              <a:rPr lang="en-GB" smtClean="0"/>
              <a:t>16/11/2023</a:t>
            </a:fld>
            <a:endParaRPr lang="en-GB"/>
          </a:p>
        </p:txBody>
      </p:sp>
      <p:sp>
        <p:nvSpPr>
          <p:cNvPr id="4" name="Footer Placeholder 3"/>
          <p:cNvSpPr>
            <a:spLocks noGrp="1"/>
          </p:cNvSpPr>
          <p:nvPr>
            <p:ph type="ftr" sz="quarter" idx="11"/>
          </p:nvPr>
        </p:nvSpPr>
        <p:spPr/>
        <p:txBody>
          <a:bodyPr/>
          <a:lstStyle/>
          <a:p>
            <a:endParaRPr lang="en-GB"/>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5E0693D7-B2F3-46A5-8A17-8E48CA909907}" type="slidenum">
              <a:rPr lang="en-GB" smtClean="0"/>
              <a:t>‹#›</a:t>
            </a:fld>
            <a:endParaRPr lang="en-GB"/>
          </a:p>
        </p:txBody>
      </p:sp>
    </p:spTree>
    <p:extLst>
      <p:ext uri="{BB962C8B-B14F-4D97-AF65-F5344CB8AC3E}">
        <p14:creationId xmlns:p14="http://schemas.microsoft.com/office/powerpoint/2010/main" val="31326849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96F0186-878E-434E-97D4-90E03A859267}" type="datetimeFigureOut">
              <a:rPr lang="en-GB" smtClean="0"/>
              <a:t>16/11/2023</a:t>
            </a:fld>
            <a:endParaRPr lang="en-GB"/>
          </a:p>
        </p:txBody>
      </p:sp>
      <p:sp>
        <p:nvSpPr>
          <p:cNvPr id="3" name="Footer Placeholder 2"/>
          <p:cNvSpPr>
            <a:spLocks noGrp="1"/>
          </p:cNvSpPr>
          <p:nvPr>
            <p:ph type="ftr" sz="quarter" idx="11"/>
          </p:nvPr>
        </p:nvSpPr>
        <p:spPr/>
        <p:txBody>
          <a:bodyPr/>
          <a:lstStyle/>
          <a:p>
            <a:endParaRPr lang="en-GB"/>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5E0693D7-B2F3-46A5-8A17-8E48CA909907}" type="slidenum">
              <a:rPr lang="en-GB" smtClean="0"/>
              <a:t>‹#›</a:t>
            </a:fld>
            <a:endParaRPr lang="en-GB"/>
          </a:p>
        </p:txBody>
      </p:sp>
    </p:spTree>
    <p:extLst>
      <p:ext uri="{BB962C8B-B14F-4D97-AF65-F5344CB8AC3E}">
        <p14:creationId xmlns:p14="http://schemas.microsoft.com/office/powerpoint/2010/main" val="4346926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96F0186-878E-434E-97D4-90E03A859267}" type="datetimeFigureOut">
              <a:rPr lang="en-GB" smtClean="0"/>
              <a:t>16/11/2023</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5E0693D7-B2F3-46A5-8A17-8E48CA909907}" type="slidenum">
              <a:rPr lang="en-GB" smtClean="0"/>
              <a:t>‹#›</a:t>
            </a:fld>
            <a:endParaRPr lang="en-GB"/>
          </a:p>
        </p:txBody>
      </p:sp>
    </p:spTree>
    <p:extLst>
      <p:ext uri="{BB962C8B-B14F-4D97-AF65-F5344CB8AC3E}">
        <p14:creationId xmlns:p14="http://schemas.microsoft.com/office/powerpoint/2010/main" val="38970624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96F0186-878E-434E-97D4-90E03A859267}" type="datetimeFigureOut">
              <a:rPr lang="en-GB" smtClean="0"/>
              <a:t>16/11/2023</a:t>
            </a:fld>
            <a:endParaRPr lang="en-GB"/>
          </a:p>
        </p:txBody>
      </p:sp>
      <p:sp>
        <p:nvSpPr>
          <p:cNvPr id="6" name="Footer Placeholder 5"/>
          <p:cNvSpPr>
            <a:spLocks noGrp="1"/>
          </p:cNvSpPr>
          <p:nvPr>
            <p:ph type="ftr" sz="quarter" idx="11"/>
          </p:nvPr>
        </p:nvSpPr>
        <p:spPr/>
        <p:txBody>
          <a:bodyPr/>
          <a:lstStyle/>
          <a:p>
            <a:endParaRPr lang="en-GB"/>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5E0693D7-B2F3-46A5-8A17-8E48CA909907}" type="slidenum">
              <a:rPr lang="en-GB" smtClean="0"/>
              <a:t>‹#›</a:t>
            </a:fld>
            <a:endParaRPr lang="en-GB"/>
          </a:p>
        </p:txBody>
      </p:sp>
    </p:spTree>
    <p:extLst>
      <p:ext uri="{BB962C8B-B14F-4D97-AF65-F5344CB8AC3E}">
        <p14:creationId xmlns:p14="http://schemas.microsoft.com/office/powerpoint/2010/main" val="5824814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96F0186-878E-434E-97D4-90E03A859267}" type="datetimeFigureOut">
              <a:rPr lang="en-GB" smtClean="0"/>
              <a:t>16/11/2023</a:t>
            </a:fld>
            <a:endParaRPr lang="en-GB"/>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5E0693D7-B2F3-46A5-8A17-8E48CA909907}" type="slidenum">
              <a:rPr lang="en-GB" smtClean="0"/>
              <a:t>‹#›</a:t>
            </a:fld>
            <a:endParaRPr lang="en-GB"/>
          </a:p>
        </p:txBody>
      </p:sp>
    </p:spTree>
    <p:extLst>
      <p:ext uri="{BB962C8B-B14F-4D97-AF65-F5344CB8AC3E}">
        <p14:creationId xmlns:p14="http://schemas.microsoft.com/office/powerpoint/2010/main" val="10296435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89212" y="1972491"/>
            <a:ext cx="8915399" cy="2037806"/>
          </a:xfrm>
        </p:spPr>
        <p:txBody>
          <a:bodyPr>
            <a:normAutofit fontScale="90000"/>
          </a:bodyPr>
          <a:lstStyle/>
          <a:p>
            <a:pPr algn="ctr"/>
            <a:r>
              <a:rPr lang="en-US" b="1" dirty="0" smtClean="0"/>
              <a:t>Taking </a:t>
            </a:r>
            <a:r>
              <a:rPr lang="en-US" b="1" dirty="0"/>
              <a:t>the Risk- When and How to Jump in the deep end of High-Risk Ventures</a:t>
            </a:r>
            <a:endParaRPr lang="en-GB" dirty="0"/>
          </a:p>
        </p:txBody>
      </p:sp>
      <p:sp>
        <p:nvSpPr>
          <p:cNvPr id="3" name="Subtitle 2"/>
          <p:cNvSpPr>
            <a:spLocks noGrp="1"/>
          </p:cNvSpPr>
          <p:nvPr>
            <p:ph type="subTitle" idx="1"/>
          </p:nvPr>
        </p:nvSpPr>
        <p:spPr/>
        <p:txBody>
          <a:bodyPr/>
          <a:lstStyle/>
          <a:p>
            <a:r>
              <a:rPr lang="en-US" b="1" dirty="0"/>
              <a:t> </a:t>
            </a:r>
            <a:r>
              <a:rPr lang="en-US" b="1" dirty="0" smtClean="0"/>
              <a:t>			Dickson </a:t>
            </a:r>
            <a:r>
              <a:rPr lang="en-US" b="1" dirty="0" smtClean="0"/>
              <a:t>Ssembuya, CFA</a:t>
            </a:r>
            <a:endParaRPr lang="en-GB" dirty="0"/>
          </a:p>
          <a:p>
            <a:r>
              <a:rPr lang="en-GB" b="1" dirty="0"/>
              <a:t>	</a:t>
            </a:r>
            <a:r>
              <a:rPr lang="en-GB" b="1" dirty="0" smtClean="0"/>
              <a:t>		Director </a:t>
            </a:r>
            <a:r>
              <a:rPr lang="en-US" b="1" dirty="0" smtClean="0"/>
              <a:t>Research </a:t>
            </a:r>
            <a:r>
              <a:rPr lang="en-US" b="1" dirty="0"/>
              <a:t>and Market </a:t>
            </a:r>
            <a:r>
              <a:rPr lang="en-US" b="1" dirty="0" smtClean="0"/>
              <a:t>Development</a:t>
            </a:r>
            <a:endParaRPr lang="en-GB" dirty="0"/>
          </a:p>
          <a:p>
            <a:endParaRPr lang="en-GB" dirty="0"/>
          </a:p>
        </p:txBody>
      </p:sp>
      <p:pic>
        <p:nvPicPr>
          <p:cNvPr id="4"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9394825" y="232365"/>
            <a:ext cx="2546350" cy="1112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187562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4769" y="613955"/>
            <a:ext cx="10189030" cy="822960"/>
          </a:xfrm>
        </p:spPr>
        <p:txBody>
          <a:bodyPr>
            <a:noAutofit/>
          </a:bodyPr>
          <a:lstStyle/>
          <a:p>
            <a:pPr lvl="0" algn="ctr"/>
            <a:r>
              <a:rPr lang="en-US" b="1" dirty="0" smtClean="0"/>
              <a:t>Emotional Bias In Behavioral Finance Cont’d</a:t>
            </a:r>
            <a:r>
              <a:rPr lang="en-US" b="1" dirty="0"/>
              <a:t/>
            </a:r>
            <a:br>
              <a:rPr lang="en-US" b="1" dirty="0"/>
            </a:br>
            <a:endParaRPr lang="en-GB" dirty="0"/>
          </a:p>
        </p:txBody>
      </p:sp>
      <p:sp>
        <p:nvSpPr>
          <p:cNvPr id="3" name="Content Placeholder 2"/>
          <p:cNvSpPr>
            <a:spLocks noGrp="1"/>
          </p:cNvSpPr>
          <p:nvPr>
            <p:ph idx="1"/>
          </p:nvPr>
        </p:nvSpPr>
        <p:spPr>
          <a:xfrm>
            <a:off x="1606731" y="1676400"/>
            <a:ext cx="9747068" cy="4500561"/>
          </a:xfrm>
        </p:spPr>
        <p:txBody>
          <a:bodyPr>
            <a:normAutofit fontScale="85000" lnSpcReduction="20000"/>
          </a:bodyPr>
          <a:lstStyle/>
          <a:p>
            <a:pPr algn="just"/>
            <a:r>
              <a:rPr lang="en-US" sz="2400" b="1" dirty="0"/>
              <a:t>Confirmation Bias: </a:t>
            </a:r>
            <a:r>
              <a:rPr lang="en-US" sz="2400" dirty="0"/>
              <a:t>This bias leads investors to seek out information that confirms their existing beliefs, even if the information is incorrect. For example, an investor may hold onto a stock despite deteriorating fundamentals, anchoring on the initial purchase price</a:t>
            </a:r>
          </a:p>
          <a:p>
            <a:pPr algn="just"/>
            <a:r>
              <a:rPr lang="en-US" sz="2400" b="1" dirty="0"/>
              <a:t>Framing Bias: </a:t>
            </a:r>
            <a:r>
              <a:rPr lang="en-US" sz="2400" dirty="0"/>
              <a:t>This bias occurs when investors make decisions based on how information is presented rather than the actual information itself</a:t>
            </a:r>
          </a:p>
          <a:p>
            <a:pPr algn="just"/>
            <a:r>
              <a:rPr lang="en-US" sz="2400" b="1" dirty="0" smtClean="0"/>
              <a:t>Overconfidence </a:t>
            </a:r>
            <a:r>
              <a:rPr lang="en-US" sz="2400" b="1" dirty="0"/>
              <a:t>Bias: </a:t>
            </a:r>
            <a:r>
              <a:rPr lang="en-US" sz="2400" dirty="0"/>
              <a:t>Investors may overestimate their ability to predict market movements, leading to excessive trading and increased </a:t>
            </a:r>
            <a:r>
              <a:rPr lang="en-US" sz="2400" dirty="0" smtClean="0"/>
              <a:t>risk</a:t>
            </a:r>
          </a:p>
          <a:p>
            <a:pPr algn="just"/>
            <a:r>
              <a:rPr lang="en-US" sz="2400" b="1" dirty="0" smtClean="0"/>
              <a:t>Loss </a:t>
            </a:r>
            <a:r>
              <a:rPr lang="en-US" sz="2400" b="1" dirty="0"/>
              <a:t>Aversion Bias: </a:t>
            </a:r>
            <a:r>
              <a:rPr lang="en-US" sz="2400" dirty="0"/>
              <a:t>This bias causes investors to feel a greater emotional effect from a loss than an equal value in gain, leading to reluctance to sell a stock at a </a:t>
            </a:r>
            <a:r>
              <a:rPr lang="en-US" sz="2400" dirty="0" smtClean="0"/>
              <a:t>loss</a:t>
            </a:r>
            <a:endParaRPr lang="en-US" sz="2400" dirty="0"/>
          </a:p>
          <a:p>
            <a:pPr algn="just"/>
            <a:r>
              <a:rPr lang="en-US" sz="2400" b="1" dirty="0"/>
              <a:t>Herding Bias: </a:t>
            </a:r>
            <a:r>
              <a:rPr lang="en-US" sz="2400" dirty="0"/>
              <a:t>Investors tend to follow the actions of a larger group, leading to decisions based on the actions of others rather than individual </a:t>
            </a:r>
            <a:r>
              <a:rPr lang="en-US" sz="2400" dirty="0" smtClean="0"/>
              <a:t>analysis</a:t>
            </a:r>
            <a:endParaRPr lang="en-US" sz="2400" dirty="0"/>
          </a:p>
          <a:p>
            <a:pPr algn="just"/>
            <a:r>
              <a:rPr lang="en-US" sz="2400" b="1" dirty="0"/>
              <a:t>Regret Aversion Bias: </a:t>
            </a:r>
            <a:r>
              <a:rPr lang="en-US" sz="2400" dirty="0"/>
              <a:t>This bias leads to a tendency to do nothing due to fear of making the wrong decision</a:t>
            </a:r>
            <a:endParaRPr lang="en-GB" sz="2400" dirty="0" smtClean="0"/>
          </a:p>
        </p:txBody>
      </p:sp>
    </p:spTree>
    <p:extLst>
      <p:ext uri="{BB962C8B-B14F-4D97-AF65-F5344CB8AC3E}">
        <p14:creationId xmlns:p14="http://schemas.microsoft.com/office/powerpoint/2010/main" val="38496864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4769" y="613955"/>
            <a:ext cx="10189030" cy="822960"/>
          </a:xfrm>
        </p:spPr>
        <p:txBody>
          <a:bodyPr>
            <a:noAutofit/>
          </a:bodyPr>
          <a:lstStyle/>
          <a:p>
            <a:pPr lvl="0" algn="ctr"/>
            <a:r>
              <a:rPr lang="en-US" b="1" dirty="0" smtClean="0"/>
              <a:t>Strategies </a:t>
            </a:r>
            <a:r>
              <a:rPr lang="en-US" b="1" dirty="0"/>
              <a:t>to Overcome Emotional </a:t>
            </a:r>
            <a:r>
              <a:rPr lang="en-US" b="1" dirty="0" smtClean="0"/>
              <a:t>Biases</a:t>
            </a:r>
            <a:r>
              <a:rPr lang="en-US" b="1" dirty="0"/>
              <a:t/>
            </a:r>
            <a:br>
              <a:rPr lang="en-US" b="1" dirty="0"/>
            </a:br>
            <a:endParaRPr lang="en-GB" dirty="0"/>
          </a:p>
        </p:txBody>
      </p:sp>
      <p:sp>
        <p:nvSpPr>
          <p:cNvPr id="3" name="Content Placeholder 2"/>
          <p:cNvSpPr>
            <a:spLocks noGrp="1"/>
          </p:cNvSpPr>
          <p:nvPr>
            <p:ph idx="1"/>
          </p:nvPr>
        </p:nvSpPr>
        <p:spPr>
          <a:xfrm>
            <a:off x="1606731" y="1842654"/>
            <a:ext cx="9747068" cy="4334307"/>
          </a:xfrm>
        </p:spPr>
        <p:txBody>
          <a:bodyPr>
            <a:normAutofit fontScale="92500" lnSpcReduction="10000"/>
          </a:bodyPr>
          <a:lstStyle/>
          <a:p>
            <a:pPr algn="just"/>
            <a:r>
              <a:rPr lang="en-US" sz="2400" b="1" dirty="0" smtClean="0"/>
              <a:t>Recognize </a:t>
            </a:r>
            <a:r>
              <a:rPr lang="en-US" sz="2400" b="1" dirty="0"/>
              <a:t>Emotional Biases: </a:t>
            </a:r>
            <a:r>
              <a:rPr lang="en-US" sz="2400" dirty="0"/>
              <a:t>Acknowledge common biases like loss aversion and overconfidence, as these emotions can cloud judgment and lead to impulsive </a:t>
            </a:r>
            <a:r>
              <a:rPr lang="en-US" sz="2400" dirty="0" smtClean="0"/>
              <a:t>decisions</a:t>
            </a:r>
            <a:endParaRPr lang="en-US" sz="2400" dirty="0"/>
          </a:p>
          <a:p>
            <a:pPr algn="just"/>
            <a:r>
              <a:rPr lang="en-US" sz="2400" b="1" dirty="0"/>
              <a:t>Set Clear Goals: </a:t>
            </a:r>
            <a:r>
              <a:rPr lang="en-US" sz="2400" dirty="0"/>
              <a:t>Define financial goals clearly to make rational choices that align with </a:t>
            </a:r>
            <a:r>
              <a:rPr lang="en-US" sz="2400" dirty="0" smtClean="0"/>
              <a:t>aspirations</a:t>
            </a:r>
            <a:endParaRPr lang="en-US" sz="2400" dirty="0"/>
          </a:p>
          <a:p>
            <a:pPr algn="just"/>
            <a:r>
              <a:rPr lang="en-US" sz="2400" b="1" dirty="0"/>
              <a:t>Consult a Financial Advisor: </a:t>
            </a:r>
            <a:r>
              <a:rPr lang="en-US" sz="2400" dirty="0"/>
              <a:t>Seek advice from a professional to obtain an objective perspective free from emotional </a:t>
            </a:r>
            <a:r>
              <a:rPr lang="en-US" sz="2400" dirty="0" smtClean="0"/>
              <a:t>biases</a:t>
            </a:r>
            <a:endParaRPr lang="en-US" sz="2400" dirty="0"/>
          </a:p>
          <a:p>
            <a:pPr algn="just"/>
            <a:r>
              <a:rPr lang="en-US" sz="2400" b="1" dirty="0"/>
              <a:t>Diversify Investments: </a:t>
            </a:r>
            <a:r>
              <a:rPr lang="en-US" sz="2400" dirty="0"/>
              <a:t>Spreading risk through diversification can reduce emotional stress when markets </a:t>
            </a:r>
            <a:r>
              <a:rPr lang="en-US" sz="2400" dirty="0" smtClean="0"/>
              <a:t>fluctuate</a:t>
            </a:r>
            <a:endParaRPr lang="en-US" sz="2400" dirty="0"/>
          </a:p>
          <a:p>
            <a:pPr algn="just"/>
            <a:r>
              <a:rPr lang="en-US" sz="2400" b="1" dirty="0"/>
              <a:t>Stay Informed: </a:t>
            </a:r>
            <a:r>
              <a:rPr lang="en-US" sz="2400" dirty="0"/>
              <a:t>Knowledge is a powerful tool against emotional biases. Stay informed about financial matters to make more confident decisions</a:t>
            </a:r>
            <a:endParaRPr lang="en-GB" sz="2400" dirty="0" smtClean="0"/>
          </a:p>
        </p:txBody>
      </p:sp>
    </p:spTree>
    <p:extLst>
      <p:ext uri="{BB962C8B-B14F-4D97-AF65-F5344CB8AC3E}">
        <p14:creationId xmlns:p14="http://schemas.microsoft.com/office/powerpoint/2010/main" val="5293463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4769" y="613955"/>
            <a:ext cx="10189030" cy="822960"/>
          </a:xfrm>
        </p:spPr>
        <p:txBody>
          <a:bodyPr>
            <a:noAutofit/>
          </a:bodyPr>
          <a:lstStyle/>
          <a:p>
            <a:pPr lvl="0" algn="ctr"/>
            <a:r>
              <a:rPr lang="en-US" b="1" dirty="0" smtClean="0"/>
              <a:t>Why Understanding Investment Risks Is Important</a:t>
            </a:r>
            <a:r>
              <a:rPr lang="en-US" b="1" dirty="0"/>
              <a:t/>
            </a:r>
            <a:br>
              <a:rPr lang="en-US" b="1" dirty="0"/>
            </a:br>
            <a:endParaRPr lang="en-GB" dirty="0"/>
          </a:p>
        </p:txBody>
      </p:sp>
      <p:sp>
        <p:nvSpPr>
          <p:cNvPr id="3" name="Content Placeholder 2"/>
          <p:cNvSpPr>
            <a:spLocks noGrp="1"/>
          </p:cNvSpPr>
          <p:nvPr>
            <p:ph idx="1"/>
          </p:nvPr>
        </p:nvSpPr>
        <p:spPr>
          <a:xfrm>
            <a:off x="7051963" y="1842654"/>
            <a:ext cx="4301835" cy="4184073"/>
          </a:xfrm>
        </p:spPr>
        <p:txBody>
          <a:bodyPr>
            <a:normAutofit/>
          </a:bodyPr>
          <a:lstStyle/>
          <a:p>
            <a:pPr marL="0" indent="0" algn="just">
              <a:buNone/>
            </a:pPr>
            <a:r>
              <a:rPr lang="en-US" sz="2400" dirty="0" smtClean="0"/>
              <a:t>Understanding </a:t>
            </a:r>
            <a:r>
              <a:rPr lang="en-US" sz="2400" dirty="0"/>
              <a:t>the risks involved in investing is crucial for making informed investment decisions and achieving long-term financial goals. Investment risks refer to the degree of uncertainty and potential financial loss inherent in an investment decision</a:t>
            </a:r>
            <a:endParaRPr lang="en-GB" sz="2400" dirty="0" smtClean="0"/>
          </a:p>
        </p:txBody>
      </p:sp>
      <p:pic>
        <p:nvPicPr>
          <p:cNvPr id="3074" name="Picture 2" descr="Risk: What It Means in Investing, How to Measure and Manage I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81200" y="1856508"/>
            <a:ext cx="4585854" cy="417021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79362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4769" y="613955"/>
            <a:ext cx="10189030" cy="822960"/>
          </a:xfrm>
        </p:spPr>
        <p:txBody>
          <a:bodyPr>
            <a:noAutofit/>
          </a:bodyPr>
          <a:lstStyle/>
          <a:p>
            <a:pPr lvl="0" algn="ctr"/>
            <a:r>
              <a:rPr lang="en-US" b="1" dirty="0" smtClean="0"/>
              <a:t>Why Understanding Investment Risks Is Important</a:t>
            </a:r>
            <a:r>
              <a:rPr lang="en-US" b="1" dirty="0"/>
              <a:t/>
            </a:r>
            <a:br>
              <a:rPr lang="en-US" b="1" dirty="0"/>
            </a:br>
            <a:endParaRPr lang="en-GB" dirty="0"/>
          </a:p>
        </p:txBody>
      </p:sp>
      <p:sp>
        <p:nvSpPr>
          <p:cNvPr id="3" name="Content Placeholder 2"/>
          <p:cNvSpPr>
            <a:spLocks noGrp="1"/>
          </p:cNvSpPr>
          <p:nvPr>
            <p:ph idx="1"/>
          </p:nvPr>
        </p:nvSpPr>
        <p:spPr>
          <a:xfrm>
            <a:off x="1606731" y="1842654"/>
            <a:ext cx="9747068" cy="4334307"/>
          </a:xfrm>
        </p:spPr>
        <p:txBody>
          <a:bodyPr>
            <a:normAutofit lnSpcReduction="10000"/>
          </a:bodyPr>
          <a:lstStyle/>
          <a:p>
            <a:pPr algn="just"/>
            <a:r>
              <a:rPr lang="en-US" sz="2400" b="1" dirty="0" smtClean="0"/>
              <a:t>Risk </a:t>
            </a:r>
            <a:r>
              <a:rPr lang="en-US" sz="2400" b="1" dirty="0"/>
              <a:t>and Reward: </a:t>
            </a:r>
            <a:r>
              <a:rPr lang="en-US" sz="2400" dirty="0" smtClean="0"/>
              <a:t>The </a:t>
            </a:r>
            <a:r>
              <a:rPr lang="en-US" sz="2400" dirty="0"/>
              <a:t>level of risk associated with a particular investment or asset class typically correlates with the level of return the investment might achieve. Investors willing to take on risky investments and potentially lose money should be rewarded for their </a:t>
            </a:r>
            <a:r>
              <a:rPr lang="en-US" sz="2400" dirty="0" smtClean="0"/>
              <a:t>risk</a:t>
            </a:r>
          </a:p>
          <a:p>
            <a:pPr algn="just"/>
            <a:r>
              <a:rPr lang="en-US" sz="2400" b="1" dirty="0" smtClean="0"/>
              <a:t>Diversification</a:t>
            </a:r>
            <a:r>
              <a:rPr lang="en-US" sz="2400" b="1" dirty="0"/>
              <a:t>: </a:t>
            </a:r>
            <a:r>
              <a:rPr lang="en-US" sz="2400" dirty="0"/>
              <a:t>I</a:t>
            </a:r>
            <a:r>
              <a:rPr lang="en-US" sz="2400" dirty="0" smtClean="0"/>
              <a:t>nvestors are able to diversify </a:t>
            </a:r>
            <a:r>
              <a:rPr lang="en-US" sz="2400" dirty="0"/>
              <a:t>their portfolios by allocating assets across different asset classes and investment products. Diversification can help reduce the overall risk of the portfolio</a:t>
            </a:r>
            <a:endParaRPr lang="en-US" sz="2400" dirty="0" smtClean="0"/>
          </a:p>
          <a:p>
            <a:pPr algn="just"/>
            <a:r>
              <a:rPr lang="en-US" sz="2400" b="1" dirty="0" smtClean="0"/>
              <a:t>Risk </a:t>
            </a:r>
            <a:r>
              <a:rPr lang="en-US" sz="2400" b="1" dirty="0"/>
              <a:t>Management: </a:t>
            </a:r>
            <a:r>
              <a:rPr lang="en-US" sz="2400" dirty="0" smtClean="0"/>
              <a:t>Investors are able to manage </a:t>
            </a:r>
            <a:r>
              <a:rPr lang="en-US" sz="2400" dirty="0"/>
              <a:t>their risks by identifying potential risks and developing strategies to mitigate them</a:t>
            </a:r>
            <a:endParaRPr lang="en-GB" sz="2400" dirty="0" smtClean="0"/>
          </a:p>
        </p:txBody>
      </p:sp>
    </p:spTree>
    <p:extLst>
      <p:ext uri="{BB962C8B-B14F-4D97-AF65-F5344CB8AC3E}">
        <p14:creationId xmlns:p14="http://schemas.microsoft.com/office/powerpoint/2010/main" val="346260321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4769" y="613955"/>
            <a:ext cx="10189030" cy="822960"/>
          </a:xfrm>
        </p:spPr>
        <p:txBody>
          <a:bodyPr>
            <a:noAutofit/>
          </a:bodyPr>
          <a:lstStyle/>
          <a:p>
            <a:pPr lvl="0" algn="ctr"/>
            <a:r>
              <a:rPr lang="en-US" b="1" dirty="0" smtClean="0"/>
              <a:t>Why Understanding Investment Risks Is Important Cont’d</a:t>
            </a:r>
            <a:r>
              <a:rPr lang="en-US" b="1" dirty="0"/>
              <a:t/>
            </a:r>
            <a:br>
              <a:rPr lang="en-US" b="1" dirty="0"/>
            </a:br>
            <a:endParaRPr lang="en-GB" dirty="0"/>
          </a:p>
        </p:txBody>
      </p:sp>
      <p:sp>
        <p:nvSpPr>
          <p:cNvPr id="3" name="Content Placeholder 2"/>
          <p:cNvSpPr>
            <a:spLocks noGrp="1"/>
          </p:cNvSpPr>
          <p:nvPr>
            <p:ph idx="1"/>
          </p:nvPr>
        </p:nvSpPr>
        <p:spPr>
          <a:xfrm>
            <a:off x="1606731" y="1842654"/>
            <a:ext cx="9747068" cy="4334307"/>
          </a:xfrm>
        </p:spPr>
        <p:txBody>
          <a:bodyPr>
            <a:normAutofit/>
          </a:bodyPr>
          <a:lstStyle/>
          <a:p>
            <a:pPr algn="just"/>
            <a:r>
              <a:rPr lang="en-US" sz="2400" b="1" dirty="0" smtClean="0"/>
              <a:t>Investment </a:t>
            </a:r>
            <a:r>
              <a:rPr lang="en-US" sz="2400" b="1" dirty="0"/>
              <a:t>Goals: </a:t>
            </a:r>
            <a:r>
              <a:rPr lang="en-US" sz="2400" dirty="0" smtClean="0"/>
              <a:t>Investors are able to align </a:t>
            </a:r>
            <a:r>
              <a:rPr lang="en-US" sz="2400" dirty="0"/>
              <a:t>their investment choices with their financial goals and risk tolerance. Investors can choose investment products that match their risk profile and investment objectives</a:t>
            </a:r>
          </a:p>
          <a:p>
            <a:pPr algn="just"/>
            <a:r>
              <a:rPr lang="en-US" sz="2400" b="1" dirty="0" smtClean="0"/>
              <a:t>Market </a:t>
            </a:r>
            <a:r>
              <a:rPr lang="en-US" sz="2400" b="1" dirty="0"/>
              <a:t>Fluctuations: </a:t>
            </a:r>
            <a:r>
              <a:rPr lang="en-US" sz="2400" dirty="0" smtClean="0"/>
              <a:t>Investors are able to prepare </a:t>
            </a:r>
            <a:r>
              <a:rPr lang="en-US" sz="2400" dirty="0"/>
              <a:t>for market fluctuations and volatility. Investors can make informed decisions during market downturns and avoid making impulsive decisions based on </a:t>
            </a:r>
            <a:r>
              <a:rPr lang="en-US" sz="2400" dirty="0" smtClean="0"/>
              <a:t>emotions</a:t>
            </a:r>
          </a:p>
        </p:txBody>
      </p:sp>
    </p:spTree>
    <p:extLst>
      <p:ext uri="{BB962C8B-B14F-4D97-AF65-F5344CB8AC3E}">
        <p14:creationId xmlns:p14="http://schemas.microsoft.com/office/powerpoint/2010/main" val="90228514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52162" y="211156"/>
            <a:ext cx="6368654" cy="762238"/>
          </a:xfrm>
        </p:spPr>
        <p:txBody>
          <a:bodyPr/>
          <a:lstStyle/>
          <a:p>
            <a:pPr algn="ctr"/>
            <a:r>
              <a:rPr lang="en-US" b="1" dirty="0"/>
              <a:t>Investment Scams</a:t>
            </a:r>
            <a:endParaRPr lang="en-US" b="1" dirty="0"/>
          </a:p>
        </p:txBody>
      </p:sp>
      <p:sp>
        <p:nvSpPr>
          <p:cNvPr id="3" name="Content Placeholder 2"/>
          <p:cNvSpPr>
            <a:spLocks noGrp="1"/>
          </p:cNvSpPr>
          <p:nvPr>
            <p:ph idx="1"/>
          </p:nvPr>
        </p:nvSpPr>
        <p:spPr>
          <a:xfrm>
            <a:off x="2752162" y="1735393"/>
            <a:ext cx="7866677" cy="4326194"/>
          </a:xfrm>
        </p:spPr>
        <p:txBody>
          <a:bodyPr>
            <a:normAutofit lnSpcReduction="10000"/>
          </a:bodyPr>
          <a:lstStyle/>
          <a:p>
            <a:r>
              <a:rPr lang="en-US" sz="2800" dirty="0" smtClean="0"/>
              <a:t>Hallmarks of investment scams include: </a:t>
            </a:r>
          </a:p>
          <a:p>
            <a:pPr>
              <a:buAutoNum type="alphaLcPeriod"/>
            </a:pPr>
            <a:r>
              <a:rPr lang="en-US" sz="2800" b="1" dirty="0" smtClean="0"/>
              <a:t>High returns with low risk</a:t>
            </a:r>
          </a:p>
          <a:p>
            <a:pPr>
              <a:buAutoNum type="alphaLcPeriod"/>
            </a:pPr>
            <a:r>
              <a:rPr lang="en-US" sz="2800" b="1" dirty="0" smtClean="0"/>
              <a:t>Pressure to act quickly</a:t>
            </a:r>
          </a:p>
          <a:p>
            <a:pPr>
              <a:buAutoNum type="alphaLcPeriod"/>
            </a:pPr>
            <a:r>
              <a:rPr lang="en-US" sz="2800" b="1" dirty="0" smtClean="0"/>
              <a:t>Unregistered and unlicensed</a:t>
            </a:r>
          </a:p>
          <a:p>
            <a:pPr>
              <a:buAutoNum type="alphaLcPeriod"/>
            </a:pPr>
            <a:r>
              <a:rPr lang="en-US" sz="2800" b="1" dirty="0" smtClean="0"/>
              <a:t>Lack of transparency</a:t>
            </a:r>
          </a:p>
          <a:p>
            <a:pPr>
              <a:buAutoNum type="alphaLcPeriod"/>
            </a:pPr>
            <a:r>
              <a:rPr lang="en-US" sz="2800" b="1" dirty="0" smtClean="0"/>
              <a:t>Complex strategies</a:t>
            </a:r>
          </a:p>
          <a:p>
            <a:pPr>
              <a:buAutoNum type="alphaLcPeriod"/>
            </a:pPr>
            <a:r>
              <a:rPr lang="en-US" sz="2800" b="1" dirty="0" smtClean="0"/>
              <a:t>Fake testimonials </a:t>
            </a:r>
          </a:p>
          <a:p>
            <a:pPr>
              <a:buAutoNum type="alphaLcPeriod"/>
            </a:pPr>
            <a:r>
              <a:rPr lang="en-US" sz="2800" b="1" dirty="0" smtClean="0"/>
              <a:t>Cold calls</a:t>
            </a:r>
          </a:p>
          <a:p>
            <a:pPr>
              <a:buAutoNum type="alphaLcPeriod"/>
            </a:pPr>
            <a:endParaRPr lang="en-US" dirty="0"/>
          </a:p>
        </p:txBody>
      </p:sp>
    </p:spTree>
    <p:extLst>
      <p:ext uri="{BB962C8B-B14F-4D97-AF65-F5344CB8AC3E}">
        <p14:creationId xmlns:p14="http://schemas.microsoft.com/office/powerpoint/2010/main" val="667904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52161" y="211156"/>
            <a:ext cx="8943309" cy="762238"/>
          </a:xfrm>
        </p:spPr>
        <p:txBody>
          <a:bodyPr>
            <a:normAutofit fontScale="90000"/>
          </a:bodyPr>
          <a:lstStyle/>
          <a:p>
            <a:pPr algn="ctr"/>
            <a:r>
              <a:rPr lang="en-US" b="1" dirty="0"/>
              <a:t>Investment </a:t>
            </a:r>
            <a:r>
              <a:rPr lang="en-US" b="1" dirty="0" smtClean="0"/>
              <a:t>Scams: How to Protect Yourself</a:t>
            </a:r>
            <a:endParaRPr lang="en-US" b="1" dirty="0"/>
          </a:p>
        </p:txBody>
      </p:sp>
      <p:sp>
        <p:nvSpPr>
          <p:cNvPr id="3" name="Content Placeholder 2"/>
          <p:cNvSpPr>
            <a:spLocks noGrp="1"/>
          </p:cNvSpPr>
          <p:nvPr>
            <p:ph idx="1"/>
          </p:nvPr>
        </p:nvSpPr>
        <p:spPr>
          <a:xfrm>
            <a:off x="2752162" y="1735393"/>
            <a:ext cx="7866677" cy="4326194"/>
          </a:xfrm>
        </p:spPr>
        <p:txBody>
          <a:bodyPr>
            <a:normAutofit/>
          </a:bodyPr>
          <a:lstStyle/>
          <a:p>
            <a:pPr>
              <a:buFont typeface="Wingdings" panose="05000000000000000000" pitchFamily="2" charset="2"/>
              <a:buChar char="Ø"/>
            </a:pPr>
            <a:r>
              <a:rPr lang="en-US" sz="2800" dirty="0" smtClean="0"/>
              <a:t>Educate yourself</a:t>
            </a:r>
          </a:p>
          <a:p>
            <a:pPr>
              <a:buFont typeface="Wingdings" panose="05000000000000000000" pitchFamily="2" charset="2"/>
              <a:buChar char="Ø"/>
            </a:pPr>
            <a:r>
              <a:rPr lang="en-US" sz="2800" dirty="0" smtClean="0"/>
              <a:t>Check the background of sellers</a:t>
            </a:r>
          </a:p>
          <a:p>
            <a:pPr marL="0" indent="0">
              <a:buNone/>
            </a:pPr>
            <a:endParaRPr lang="en-US" dirty="0"/>
          </a:p>
        </p:txBody>
      </p:sp>
    </p:spTree>
    <p:extLst>
      <p:ext uri="{BB962C8B-B14F-4D97-AF65-F5344CB8AC3E}">
        <p14:creationId xmlns:p14="http://schemas.microsoft.com/office/powerpoint/2010/main" val="44973791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4769" y="613955"/>
            <a:ext cx="10189030" cy="822960"/>
          </a:xfrm>
        </p:spPr>
        <p:txBody>
          <a:bodyPr>
            <a:noAutofit/>
          </a:bodyPr>
          <a:lstStyle/>
          <a:p>
            <a:pPr lvl="0" algn="ctr"/>
            <a:r>
              <a:rPr lang="en-US" b="1" dirty="0" smtClean="0"/>
              <a:t>Importance of Carrying Out </a:t>
            </a:r>
            <a:r>
              <a:rPr lang="en-US" b="1" dirty="0"/>
              <a:t>Due </a:t>
            </a:r>
            <a:r>
              <a:rPr lang="en-US" b="1" dirty="0" smtClean="0"/>
              <a:t>Diligence</a:t>
            </a:r>
            <a:r>
              <a:rPr lang="en-US" b="1" dirty="0"/>
              <a:t/>
            </a:r>
            <a:br>
              <a:rPr lang="en-US" b="1" dirty="0"/>
            </a:br>
            <a:endParaRPr lang="en-GB" dirty="0"/>
          </a:p>
        </p:txBody>
      </p:sp>
      <p:sp>
        <p:nvSpPr>
          <p:cNvPr id="3" name="Content Placeholder 2"/>
          <p:cNvSpPr>
            <a:spLocks noGrp="1"/>
          </p:cNvSpPr>
          <p:nvPr>
            <p:ph idx="1"/>
          </p:nvPr>
        </p:nvSpPr>
        <p:spPr>
          <a:xfrm>
            <a:off x="1606731" y="1759528"/>
            <a:ext cx="9747068" cy="3918601"/>
          </a:xfrm>
        </p:spPr>
        <p:txBody>
          <a:bodyPr>
            <a:normAutofit fontScale="70000" lnSpcReduction="20000"/>
          </a:bodyPr>
          <a:lstStyle/>
          <a:p>
            <a:pPr marL="0" indent="0" algn="just">
              <a:buNone/>
            </a:pPr>
            <a:r>
              <a:rPr lang="en-US" sz="2400" b="1" dirty="0" smtClean="0"/>
              <a:t>Investigation of an investment opportunity before making a decision to invest. Due diligence seeks to gather information, assess the facts before making a decision. </a:t>
            </a:r>
            <a:endParaRPr lang="en-US" sz="2400" b="1" dirty="0" smtClean="0"/>
          </a:p>
          <a:p>
            <a:pPr algn="just"/>
            <a:r>
              <a:rPr lang="en-US" sz="2400" b="1" dirty="0" smtClean="0"/>
              <a:t>Risk </a:t>
            </a:r>
            <a:r>
              <a:rPr lang="en-US" sz="2400" b="1" dirty="0" smtClean="0"/>
              <a:t>Mitigation: </a:t>
            </a:r>
            <a:r>
              <a:rPr lang="en-US" sz="2400" dirty="0" smtClean="0"/>
              <a:t>Thorough </a:t>
            </a:r>
            <a:r>
              <a:rPr lang="en-US" sz="2400" dirty="0"/>
              <a:t>research minimizes the risk of investing in assets or ventures with inadequate potential or excessive risk.</a:t>
            </a:r>
          </a:p>
          <a:p>
            <a:pPr algn="just"/>
            <a:r>
              <a:rPr lang="en-US" sz="2400" b="1" dirty="0"/>
              <a:t>Understanding </a:t>
            </a:r>
            <a:r>
              <a:rPr lang="en-US" sz="2400" b="1" dirty="0" smtClean="0"/>
              <a:t>Investments: </a:t>
            </a:r>
            <a:r>
              <a:rPr lang="en-US" sz="2400" dirty="0" smtClean="0"/>
              <a:t>Due </a:t>
            </a:r>
            <a:r>
              <a:rPr lang="en-US" sz="2400" dirty="0"/>
              <a:t>diligence helps investors understand the nature of their investments, including potential returns and associated risks.</a:t>
            </a:r>
          </a:p>
          <a:p>
            <a:pPr algn="just"/>
            <a:r>
              <a:rPr lang="en-US" sz="2400" b="1" dirty="0"/>
              <a:t>Financial Health </a:t>
            </a:r>
            <a:r>
              <a:rPr lang="en-US" sz="2400" b="1" dirty="0" smtClean="0"/>
              <a:t>Assessment: </a:t>
            </a:r>
            <a:r>
              <a:rPr lang="en-US" sz="2400" dirty="0" smtClean="0"/>
              <a:t>Analyzing </a:t>
            </a:r>
            <a:r>
              <a:rPr lang="en-US" sz="2400" dirty="0"/>
              <a:t>financial statements and performance metrics aids in assessing the financial health of companies or investments.</a:t>
            </a:r>
          </a:p>
          <a:p>
            <a:pPr algn="just"/>
            <a:r>
              <a:rPr lang="en-US" sz="2400" b="1" dirty="0"/>
              <a:t>Legal and Regulatory </a:t>
            </a:r>
            <a:r>
              <a:rPr lang="en-US" sz="2400" b="1" dirty="0" smtClean="0"/>
              <a:t>Compliance: </a:t>
            </a:r>
            <a:r>
              <a:rPr lang="en-US" sz="2400" dirty="0" smtClean="0"/>
              <a:t>Due </a:t>
            </a:r>
            <a:r>
              <a:rPr lang="en-US" sz="2400" dirty="0"/>
              <a:t>diligence ensures that investments comply with relevant legal and regulatory requirements, reducing the likelihood of legal issues.</a:t>
            </a:r>
          </a:p>
          <a:p>
            <a:pPr algn="just"/>
            <a:r>
              <a:rPr lang="en-US" sz="2400" b="1" dirty="0"/>
              <a:t>Identifying Red </a:t>
            </a:r>
            <a:r>
              <a:rPr lang="en-US" sz="2400" b="1" dirty="0" smtClean="0"/>
              <a:t>Flags: </a:t>
            </a:r>
            <a:r>
              <a:rPr lang="en-US" sz="2400" dirty="0" smtClean="0"/>
              <a:t>Rigorous </a:t>
            </a:r>
            <a:r>
              <a:rPr lang="en-US" sz="2400" dirty="0"/>
              <a:t>research helps investors identify any red flags or warning signs associated with an investment.</a:t>
            </a:r>
            <a:endParaRPr lang="en-US" sz="2400" dirty="0" smtClean="0"/>
          </a:p>
        </p:txBody>
      </p:sp>
    </p:spTree>
    <p:extLst>
      <p:ext uri="{BB962C8B-B14F-4D97-AF65-F5344CB8AC3E}">
        <p14:creationId xmlns:p14="http://schemas.microsoft.com/office/powerpoint/2010/main" val="274544891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4769" y="613955"/>
            <a:ext cx="10189030" cy="822960"/>
          </a:xfrm>
        </p:spPr>
        <p:txBody>
          <a:bodyPr>
            <a:noAutofit/>
          </a:bodyPr>
          <a:lstStyle/>
          <a:p>
            <a:pPr lvl="0" algn="ctr"/>
            <a:r>
              <a:rPr lang="en-US" b="1" dirty="0" smtClean="0"/>
              <a:t>Importance </a:t>
            </a:r>
            <a:r>
              <a:rPr lang="en-US" b="1" dirty="0"/>
              <a:t>of Getting Investment </a:t>
            </a:r>
            <a:r>
              <a:rPr lang="en-US" b="1" dirty="0" smtClean="0"/>
              <a:t>Advice</a:t>
            </a:r>
            <a:r>
              <a:rPr lang="en-US" b="1" dirty="0"/>
              <a:t/>
            </a:r>
            <a:br>
              <a:rPr lang="en-US" b="1" dirty="0"/>
            </a:br>
            <a:endParaRPr lang="en-GB" dirty="0"/>
          </a:p>
        </p:txBody>
      </p:sp>
      <p:sp>
        <p:nvSpPr>
          <p:cNvPr id="3" name="Content Placeholder 2"/>
          <p:cNvSpPr>
            <a:spLocks noGrp="1"/>
          </p:cNvSpPr>
          <p:nvPr>
            <p:ph idx="1"/>
          </p:nvPr>
        </p:nvSpPr>
        <p:spPr>
          <a:xfrm>
            <a:off x="1606731" y="1759528"/>
            <a:ext cx="9747068" cy="4417434"/>
          </a:xfrm>
        </p:spPr>
        <p:txBody>
          <a:bodyPr>
            <a:normAutofit fontScale="85000" lnSpcReduction="10000"/>
          </a:bodyPr>
          <a:lstStyle/>
          <a:p>
            <a:pPr algn="just"/>
            <a:r>
              <a:rPr lang="en-US" sz="2400" b="1" dirty="0" smtClean="0"/>
              <a:t>Expertise and Knowledge: </a:t>
            </a:r>
            <a:r>
              <a:rPr lang="en-US" sz="2400" dirty="0" smtClean="0"/>
              <a:t>Investment </a:t>
            </a:r>
            <a:r>
              <a:rPr lang="en-US" sz="2400" dirty="0"/>
              <a:t>advisors bring expertise and knowledge to the table, helping investors navigate complex financial markets.</a:t>
            </a:r>
          </a:p>
          <a:p>
            <a:pPr algn="just"/>
            <a:r>
              <a:rPr lang="en-US" sz="2400" b="1" dirty="0"/>
              <a:t>Risk </a:t>
            </a:r>
            <a:r>
              <a:rPr lang="en-US" sz="2400" b="1" dirty="0" smtClean="0"/>
              <a:t>Management: </a:t>
            </a:r>
            <a:r>
              <a:rPr lang="en-US" sz="2400" dirty="0" smtClean="0"/>
              <a:t>Professionals </a:t>
            </a:r>
            <a:r>
              <a:rPr lang="en-US" sz="2400" dirty="0"/>
              <a:t>can assess an investor's risk tolerance and recommend a diversified portfolio that aligns with their financial goals.</a:t>
            </a:r>
          </a:p>
          <a:p>
            <a:pPr algn="just"/>
            <a:r>
              <a:rPr lang="en-US" sz="2400" b="1" dirty="0"/>
              <a:t>Market </a:t>
            </a:r>
            <a:r>
              <a:rPr lang="en-US" sz="2400" b="1" dirty="0" smtClean="0"/>
              <a:t>Insights: </a:t>
            </a:r>
            <a:r>
              <a:rPr lang="en-US" sz="2400" dirty="0" smtClean="0"/>
              <a:t>Advisors </a:t>
            </a:r>
            <a:r>
              <a:rPr lang="en-US" sz="2400" dirty="0"/>
              <a:t>stay abreast of market trends and economic conditions, providing investors with valuable insights to make informed decisions.</a:t>
            </a:r>
          </a:p>
          <a:p>
            <a:pPr algn="just"/>
            <a:r>
              <a:rPr lang="en-US" sz="2400" b="1" dirty="0"/>
              <a:t>Financial </a:t>
            </a:r>
            <a:r>
              <a:rPr lang="en-US" sz="2400" b="1" dirty="0" smtClean="0"/>
              <a:t>Planning: </a:t>
            </a:r>
            <a:r>
              <a:rPr lang="en-US" sz="2400" dirty="0" smtClean="0"/>
              <a:t>Advisors </a:t>
            </a:r>
            <a:r>
              <a:rPr lang="en-US" sz="2400" dirty="0"/>
              <a:t>assist in creating comprehensive financial plans, considering factors like retirement, education, and estate planning.</a:t>
            </a:r>
          </a:p>
          <a:p>
            <a:pPr algn="just"/>
            <a:r>
              <a:rPr lang="en-US" sz="2400" b="1" dirty="0"/>
              <a:t>Objective </a:t>
            </a:r>
            <a:r>
              <a:rPr lang="en-US" sz="2400" b="1" dirty="0" smtClean="0"/>
              <a:t>Perspective: </a:t>
            </a:r>
            <a:r>
              <a:rPr lang="en-US" sz="2400" dirty="0" smtClean="0"/>
              <a:t>Professionals </a:t>
            </a:r>
            <a:r>
              <a:rPr lang="en-US" sz="2400" dirty="0"/>
              <a:t>offer an objective perspective, helping investors avoid emotional decision-making during market fluctuations.</a:t>
            </a:r>
            <a:endParaRPr lang="en-US" sz="2400" dirty="0" smtClean="0"/>
          </a:p>
        </p:txBody>
      </p:sp>
    </p:spTree>
    <p:extLst>
      <p:ext uri="{BB962C8B-B14F-4D97-AF65-F5344CB8AC3E}">
        <p14:creationId xmlns:p14="http://schemas.microsoft.com/office/powerpoint/2010/main" val="228982119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5" name="Content Placeholder 6"/>
          <p:cNvPicPr>
            <a:picLocks noGrp="1" noChangeAspect="1"/>
          </p:cNvPicPr>
          <p:nvPr>
            <p:ph idx="1"/>
          </p:nvPr>
        </p:nvPicPr>
        <p:blipFill>
          <a:blip r:embed="rId2">
            <a:extLst>
              <a:ext uri="{28A0092B-C50C-407E-A947-70E740481C1C}">
                <a14:useLocalDpi xmlns:a14="http://schemas.microsoft.com/office/drawing/2010/main" val="0"/>
              </a:ext>
            </a:extLst>
          </a:blip>
          <a:srcRect/>
          <a:stretch>
            <a:fillRect/>
          </a:stretch>
        </p:blipFill>
        <p:spPr>
          <a:xfrm>
            <a:off x="3056709" y="2103119"/>
            <a:ext cx="6675120" cy="3540035"/>
          </a:xfrm>
        </p:spPr>
      </p:pic>
    </p:spTree>
    <p:extLst>
      <p:ext uri="{BB962C8B-B14F-4D97-AF65-F5344CB8AC3E}">
        <p14:creationId xmlns:p14="http://schemas.microsoft.com/office/powerpoint/2010/main" val="323572687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2651124" y="484632"/>
            <a:ext cx="8477123" cy="1219477"/>
          </a:xfrm>
        </p:spPr>
        <p:txBody>
          <a:bodyPr/>
          <a:lstStyle/>
          <a:p>
            <a:pPr algn="ctr" eaLnBrk="1" fontAlgn="auto" hangingPunct="1">
              <a:spcAft>
                <a:spcPts val="0"/>
              </a:spcAft>
              <a:defRPr/>
            </a:pPr>
            <a:r>
              <a:rPr lang="en-US" b="1" dirty="0" smtClean="0"/>
              <a:t>Presentation Outline</a:t>
            </a:r>
            <a:endParaRPr lang="en-US" b="1" dirty="0"/>
          </a:p>
        </p:txBody>
      </p:sp>
      <p:pic>
        <p:nvPicPr>
          <p:cNvPr id="8195" name="Content Placeholder 5"/>
          <p:cNvPicPr>
            <a:picLocks noGrp="1" noChangeAspect="1"/>
          </p:cNvPicPr>
          <p:nvPr>
            <p:ph sz="half" idx="1"/>
          </p:nvPr>
        </p:nvPicPr>
        <p:blipFill>
          <a:blip r:embed="rId2">
            <a:extLst>
              <a:ext uri="{28A0092B-C50C-407E-A947-70E740481C1C}">
                <a14:useLocalDpi xmlns:a14="http://schemas.microsoft.com/office/drawing/2010/main" val="0"/>
              </a:ext>
            </a:extLst>
          </a:blip>
          <a:srcRect/>
          <a:stretch>
            <a:fillRect/>
          </a:stretch>
        </p:blipFill>
        <p:spPr>
          <a:xfrm>
            <a:off x="1069975" y="2093913"/>
            <a:ext cx="3790950" cy="3111500"/>
          </a:xfrm>
        </p:spPr>
      </p:pic>
      <p:sp>
        <p:nvSpPr>
          <p:cNvPr id="3" name="Content Placeholder 2"/>
          <p:cNvSpPr>
            <a:spLocks noGrp="1"/>
          </p:cNvSpPr>
          <p:nvPr>
            <p:ph sz="half" idx="2"/>
          </p:nvPr>
        </p:nvSpPr>
        <p:spPr>
          <a:xfrm>
            <a:off x="5197475" y="2193925"/>
            <a:ext cx="6629400" cy="3929784"/>
          </a:xfrm>
        </p:spPr>
        <p:txBody>
          <a:bodyPr rtlCol="0">
            <a:normAutofit fontScale="85000" lnSpcReduction="10000"/>
          </a:bodyPr>
          <a:lstStyle/>
          <a:p>
            <a:pPr marL="457200" indent="-457200" eaLnBrk="1" fontAlgn="auto" hangingPunct="1">
              <a:spcAft>
                <a:spcPts val="0"/>
              </a:spcAft>
              <a:buClr>
                <a:srgbClr val="D34817">
                  <a:lumMod val="75000"/>
                </a:srgbClr>
              </a:buClr>
              <a:buFont typeface="+mj-lt"/>
              <a:buAutoNum type="arabicPeriod"/>
              <a:defRPr/>
            </a:pPr>
            <a:r>
              <a:rPr lang="en-US" sz="2400" dirty="0" smtClean="0">
                <a:solidFill>
                  <a:prstClr val="black"/>
                </a:solidFill>
              </a:rPr>
              <a:t>Background</a:t>
            </a:r>
            <a:endParaRPr lang="en-US" sz="2400" dirty="0">
              <a:solidFill>
                <a:prstClr val="black"/>
              </a:solidFill>
            </a:endParaRPr>
          </a:p>
          <a:p>
            <a:pPr marL="457200" indent="-457200">
              <a:buClr>
                <a:srgbClr val="D34817">
                  <a:lumMod val="75000"/>
                </a:srgbClr>
              </a:buClr>
              <a:buFont typeface="+mj-lt"/>
              <a:buAutoNum type="arabicPeriod"/>
              <a:defRPr/>
            </a:pPr>
            <a:r>
              <a:rPr lang="en-US" sz="2400" dirty="0" smtClean="0">
                <a:solidFill>
                  <a:prstClr val="black"/>
                </a:solidFill>
              </a:rPr>
              <a:t>Key </a:t>
            </a:r>
            <a:r>
              <a:rPr lang="en-US" sz="2400" dirty="0">
                <a:solidFill>
                  <a:prstClr val="black"/>
                </a:solidFill>
              </a:rPr>
              <a:t>Considerations Before </a:t>
            </a:r>
            <a:r>
              <a:rPr lang="en-US" sz="2400" dirty="0" smtClean="0">
                <a:solidFill>
                  <a:prstClr val="black"/>
                </a:solidFill>
              </a:rPr>
              <a:t>Investing</a:t>
            </a:r>
          </a:p>
          <a:p>
            <a:pPr marL="457200" indent="-457200">
              <a:buClr>
                <a:srgbClr val="D34817">
                  <a:lumMod val="75000"/>
                </a:srgbClr>
              </a:buClr>
              <a:buFont typeface="+mj-lt"/>
              <a:buAutoNum type="arabicPeriod"/>
              <a:defRPr/>
            </a:pPr>
            <a:r>
              <a:rPr lang="en-US" sz="2400" dirty="0">
                <a:solidFill>
                  <a:prstClr val="black"/>
                </a:solidFill>
              </a:rPr>
              <a:t>Investor Types And Their Risk </a:t>
            </a:r>
            <a:r>
              <a:rPr lang="en-US" sz="2400" dirty="0" smtClean="0">
                <a:solidFill>
                  <a:prstClr val="black"/>
                </a:solidFill>
              </a:rPr>
              <a:t>Profile</a:t>
            </a:r>
          </a:p>
          <a:p>
            <a:pPr marL="457200" indent="-457200">
              <a:buClr>
                <a:srgbClr val="D34817">
                  <a:lumMod val="75000"/>
                </a:srgbClr>
              </a:buClr>
              <a:buFont typeface="+mj-lt"/>
              <a:buAutoNum type="arabicPeriod"/>
              <a:defRPr/>
            </a:pPr>
            <a:r>
              <a:rPr lang="en-US" sz="2400" dirty="0">
                <a:solidFill>
                  <a:prstClr val="black"/>
                </a:solidFill>
              </a:rPr>
              <a:t>Importance of Understanding Personality</a:t>
            </a:r>
            <a:endParaRPr lang="en-US" sz="2400" dirty="0" smtClean="0">
              <a:solidFill>
                <a:prstClr val="black"/>
              </a:solidFill>
            </a:endParaRPr>
          </a:p>
          <a:p>
            <a:pPr marL="457200" indent="-457200">
              <a:buClr>
                <a:srgbClr val="D34817">
                  <a:lumMod val="75000"/>
                </a:srgbClr>
              </a:buClr>
              <a:buFont typeface="+mj-lt"/>
              <a:buAutoNum type="arabicPeriod"/>
              <a:defRPr/>
            </a:pPr>
            <a:r>
              <a:rPr lang="en-US" sz="2400" dirty="0">
                <a:solidFill>
                  <a:prstClr val="black"/>
                </a:solidFill>
              </a:rPr>
              <a:t>Emotional bias in behavioral </a:t>
            </a:r>
            <a:r>
              <a:rPr lang="en-US" sz="2400" dirty="0" smtClean="0">
                <a:solidFill>
                  <a:prstClr val="black"/>
                </a:solidFill>
              </a:rPr>
              <a:t>finance</a:t>
            </a:r>
          </a:p>
          <a:p>
            <a:pPr marL="457200" indent="-457200">
              <a:buClr>
                <a:srgbClr val="D34817">
                  <a:lumMod val="75000"/>
                </a:srgbClr>
              </a:buClr>
              <a:buFont typeface="+mj-lt"/>
              <a:buAutoNum type="arabicPeriod"/>
              <a:defRPr/>
            </a:pPr>
            <a:r>
              <a:rPr lang="en-US" sz="2400" dirty="0">
                <a:solidFill>
                  <a:prstClr val="black"/>
                </a:solidFill>
              </a:rPr>
              <a:t>Strategies to Overcome Emotional </a:t>
            </a:r>
            <a:r>
              <a:rPr lang="en-US" sz="2400" dirty="0" smtClean="0">
                <a:solidFill>
                  <a:prstClr val="black"/>
                </a:solidFill>
              </a:rPr>
              <a:t>Biases</a:t>
            </a:r>
          </a:p>
          <a:p>
            <a:pPr marL="457200" indent="-457200">
              <a:buClr>
                <a:srgbClr val="D34817">
                  <a:lumMod val="75000"/>
                </a:srgbClr>
              </a:buClr>
              <a:buFont typeface="+mj-lt"/>
              <a:buAutoNum type="arabicPeriod"/>
              <a:defRPr/>
            </a:pPr>
            <a:r>
              <a:rPr lang="en-US" sz="2400" dirty="0">
                <a:solidFill>
                  <a:prstClr val="black"/>
                </a:solidFill>
              </a:rPr>
              <a:t>Why Understanding Investment Risks Is </a:t>
            </a:r>
            <a:r>
              <a:rPr lang="en-US" sz="2400" dirty="0" smtClean="0">
                <a:solidFill>
                  <a:prstClr val="black"/>
                </a:solidFill>
              </a:rPr>
              <a:t>Important</a:t>
            </a:r>
          </a:p>
          <a:p>
            <a:pPr marL="457200" indent="-457200">
              <a:buClr>
                <a:srgbClr val="D34817">
                  <a:lumMod val="75000"/>
                </a:srgbClr>
              </a:buClr>
              <a:buFont typeface="+mj-lt"/>
              <a:buAutoNum type="arabicPeriod"/>
              <a:defRPr/>
            </a:pPr>
            <a:r>
              <a:rPr lang="en-US" sz="2400" dirty="0">
                <a:solidFill>
                  <a:prstClr val="black"/>
                </a:solidFill>
              </a:rPr>
              <a:t>Importance of Getting Investment </a:t>
            </a:r>
            <a:r>
              <a:rPr lang="en-US" sz="2400" dirty="0" smtClean="0">
                <a:solidFill>
                  <a:prstClr val="black"/>
                </a:solidFill>
              </a:rPr>
              <a:t>Advice</a:t>
            </a:r>
          </a:p>
          <a:p>
            <a:pPr marL="457200" indent="-457200">
              <a:buClr>
                <a:srgbClr val="D34817">
                  <a:lumMod val="75000"/>
                </a:srgbClr>
              </a:buClr>
              <a:buFont typeface="+mj-lt"/>
              <a:buAutoNum type="arabicPeriod"/>
              <a:defRPr/>
            </a:pPr>
            <a:r>
              <a:rPr lang="en-US" sz="2400" dirty="0">
                <a:solidFill>
                  <a:prstClr val="black"/>
                </a:solidFill>
              </a:rPr>
              <a:t>Importance of Carrying Out Due </a:t>
            </a:r>
            <a:r>
              <a:rPr lang="en-US" sz="2400" dirty="0" smtClean="0">
                <a:solidFill>
                  <a:prstClr val="black"/>
                </a:solidFill>
              </a:rPr>
              <a:t>Diligence</a:t>
            </a:r>
            <a:r>
              <a:rPr lang="en-US" sz="2400" dirty="0">
                <a:solidFill>
                  <a:prstClr val="black"/>
                </a:solidFill>
              </a:rPr>
              <a:t/>
            </a:r>
            <a:br>
              <a:rPr lang="en-US" sz="2400" dirty="0">
                <a:solidFill>
                  <a:prstClr val="black"/>
                </a:solidFill>
              </a:rPr>
            </a:br>
            <a:endParaRPr lang="en-US" sz="2400" dirty="0" smtClean="0">
              <a:solidFill>
                <a:prstClr val="black"/>
              </a:solidFill>
            </a:endParaRPr>
          </a:p>
          <a:p>
            <a:pPr marL="457200" indent="-457200">
              <a:buClr>
                <a:srgbClr val="D34817">
                  <a:lumMod val="75000"/>
                </a:srgbClr>
              </a:buClr>
              <a:buFont typeface="+mj-lt"/>
              <a:buAutoNum type="arabicPeriod"/>
              <a:defRPr/>
            </a:pPr>
            <a:endParaRPr lang="en-US" dirty="0"/>
          </a:p>
        </p:txBody>
      </p:sp>
    </p:spTree>
    <p:extLst>
      <p:ext uri="{BB962C8B-B14F-4D97-AF65-F5344CB8AC3E}">
        <p14:creationId xmlns:p14="http://schemas.microsoft.com/office/powerpoint/2010/main" val="8569981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6469" y="624110"/>
            <a:ext cx="10254342" cy="838930"/>
          </a:xfrm>
        </p:spPr>
        <p:txBody>
          <a:bodyPr>
            <a:normAutofit/>
          </a:bodyPr>
          <a:lstStyle/>
          <a:p>
            <a:pPr lvl="0" algn="ctr"/>
            <a:r>
              <a:rPr lang="en-US" b="1" dirty="0" smtClean="0"/>
              <a:t>Background</a:t>
            </a:r>
            <a:endParaRPr lang="en-GB" sz="4000" b="1" dirty="0"/>
          </a:p>
        </p:txBody>
      </p:sp>
      <p:sp>
        <p:nvSpPr>
          <p:cNvPr id="3" name="Content Placeholder 2"/>
          <p:cNvSpPr>
            <a:spLocks noGrp="1"/>
          </p:cNvSpPr>
          <p:nvPr>
            <p:ph idx="1"/>
          </p:nvPr>
        </p:nvSpPr>
        <p:spPr>
          <a:xfrm>
            <a:off x="1580606" y="1828800"/>
            <a:ext cx="9924007" cy="4428309"/>
          </a:xfrm>
        </p:spPr>
        <p:txBody>
          <a:bodyPr>
            <a:normAutofit lnSpcReduction="10000"/>
          </a:bodyPr>
          <a:lstStyle/>
          <a:p>
            <a:pPr algn="just"/>
            <a:r>
              <a:rPr lang="en-US" sz="2400" dirty="0" smtClean="0"/>
              <a:t>Investing </a:t>
            </a:r>
            <a:r>
              <a:rPr lang="en-US" sz="2400" dirty="0"/>
              <a:t>in high-risk ventures within capital markets can be both thrilling and daunting. </a:t>
            </a:r>
            <a:endParaRPr lang="en-US" sz="2400" dirty="0" smtClean="0"/>
          </a:p>
          <a:p>
            <a:pPr algn="just"/>
            <a:r>
              <a:rPr lang="en-US" sz="2400" dirty="0" smtClean="0"/>
              <a:t>It </a:t>
            </a:r>
            <a:r>
              <a:rPr lang="en-US" sz="2400" dirty="0"/>
              <a:t>involves a delicate balance between the pursuit of substantial returns and the inherent uncertainties and volatility associated with high-risk assets. </a:t>
            </a:r>
            <a:endParaRPr lang="en-US" sz="2400" dirty="0" smtClean="0"/>
          </a:p>
          <a:p>
            <a:pPr algn="just"/>
            <a:r>
              <a:rPr lang="en-US" sz="2400" dirty="0" smtClean="0"/>
              <a:t>Understanding </a:t>
            </a:r>
            <a:r>
              <a:rPr lang="en-US" sz="2400" dirty="0"/>
              <a:t>when and how capital markets investors should dive into the deep end of high-risk ventures requires a nuanced approach</a:t>
            </a:r>
            <a:r>
              <a:rPr lang="en-US" sz="2400" dirty="0" smtClean="0"/>
              <a:t>.</a:t>
            </a:r>
          </a:p>
          <a:p>
            <a:pPr algn="just"/>
            <a:r>
              <a:rPr lang="en-US" sz="2400" dirty="0"/>
              <a:t>After deciding how much risk is acceptable in </a:t>
            </a:r>
            <a:r>
              <a:rPr lang="en-US" sz="2400" dirty="0" smtClean="0"/>
              <a:t>a </a:t>
            </a:r>
            <a:r>
              <a:rPr lang="en-US" sz="2400" dirty="0"/>
              <a:t>portfolio by acknowledging </a:t>
            </a:r>
            <a:r>
              <a:rPr lang="en-US" sz="2400" dirty="0" smtClean="0"/>
              <a:t>the </a:t>
            </a:r>
            <a:r>
              <a:rPr lang="en-US" sz="2400" dirty="0"/>
              <a:t>time horizon and bankroll, </a:t>
            </a:r>
            <a:r>
              <a:rPr lang="en-US" sz="2400" dirty="0" smtClean="0"/>
              <a:t>one </a:t>
            </a:r>
            <a:r>
              <a:rPr lang="en-US" sz="2400" dirty="0"/>
              <a:t>can use the investment pyramid approach for balancing </a:t>
            </a:r>
            <a:r>
              <a:rPr lang="en-US" sz="2400" dirty="0" smtClean="0"/>
              <a:t>their assets</a:t>
            </a:r>
            <a:r>
              <a:rPr lang="en-US" sz="2400" dirty="0"/>
              <a:t>.</a:t>
            </a:r>
            <a:endParaRPr lang="en-US" sz="2400" dirty="0" smtClean="0"/>
          </a:p>
          <a:p>
            <a:pPr algn="just"/>
            <a:endParaRPr lang="en-GB" sz="2400" dirty="0"/>
          </a:p>
        </p:txBody>
      </p:sp>
    </p:spTree>
    <p:extLst>
      <p:ext uri="{BB962C8B-B14F-4D97-AF65-F5344CB8AC3E}">
        <p14:creationId xmlns:p14="http://schemas.microsoft.com/office/powerpoint/2010/main" val="7722148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36469" y="624110"/>
            <a:ext cx="10254342" cy="838930"/>
          </a:xfrm>
        </p:spPr>
        <p:txBody>
          <a:bodyPr>
            <a:normAutofit/>
          </a:bodyPr>
          <a:lstStyle/>
          <a:p>
            <a:pPr lvl="0" algn="ctr"/>
            <a:r>
              <a:rPr lang="en-US" b="1" dirty="0" smtClean="0"/>
              <a:t>The Investment </a:t>
            </a:r>
            <a:r>
              <a:rPr lang="en-US" b="1" dirty="0"/>
              <a:t>Risk Pyramid</a:t>
            </a:r>
            <a:endParaRPr lang="en-GB" sz="4000" b="1" dirty="0"/>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064327" y="1463040"/>
            <a:ext cx="8118763" cy="4605251"/>
          </a:xfrm>
        </p:spPr>
      </p:pic>
    </p:spTree>
    <p:extLst>
      <p:ext uri="{BB962C8B-B14F-4D97-AF65-F5344CB8AC3E}">
        <p14:creationId xmlns:p14="http://schemas.microsoft.com/office/powerpoint/2010/main" val="42630642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66650" y="613955"/>
            <a:ext cx="10189030" cy="822960"/>
          </a:xfrm>
        </p:spPr>
        <p:txBody>
          <a:bodyPr>
            <a:noAutofit/>
          </a:bodyPr>
          <a:lstStyle/>
          <a:p>
            <a:pPr lvl="0" algn="ctr"/>
            <a:r>
              <a:rPr lang="en-US" b="1" dirty="0" smtClean="0"/>
              <a:t>Key Considerations </a:t>
            </a:r>
            <a:r>
              <a:rPr lang="en-US" b="1" dirty="0"/>
              <a:t>Before I</a:t>
            </a:r>
            <a:r>
              <a:rPr lang="en-US" b="1" dirty="0" smtClean="0"/>
              <a:t>nvesting</a:t>
            </a:r>
            <a:r>
              <a:rPr lang="en-US" b="1" dirty="0"/>
              <a:t/>
            </a:r>
            <a:br>
              <a:rPr lang="en-US" b="1" dirty="0"/>
            </a:br>
            <a:endParaRPr lang="en-GB" dirty="0"/>
          </a:p>
        </p:txBody>
      </p:sp>
      <p:sp>
        <p:nvSpPr>
          <p:cNvPr id="3" name="Content Placeholder 2"/>
          <p:cNvSpPr>
            <a:spLocks noGrp="1"/>
          </p:cNvSpPr>
          <p:nvPr>
            <p:ph idx="1"/>
          </p:nvPr>
        </p:nvSpPr>
        <p:spPr>
          <a:xfrm>
            <a:off x="1606731" y="1842654"/>
            <a:ext cx="9747068" cy="4334307"/>
          </a:xfrm>
        </p:spPr>
        <p:txBody>
          <a:bodyPr>
            <a:normAutofit fontScale="92500" lnSpcReduction="10000"/>
          </a:bodyPr>
          <a:lstStyle/>
          <a:p>
            <a:pPr algn="just"/>
            <a:r>
              <a:rPr lang="en-US" sz="2400" b="1" dirty="0" smtClean="0"/>
              <a:t>Risk </a:t>
            </a:r>
            <a:r>
              <a:rPr lang="en-US" sz="2400" b="1" dirty="0"/>
              <a:t>Tolerance: </a:t>
            </a:r>
            <a:r>
              <a:rPr lang="en-US" sz="2400" dirty="0"/>
              <a:t>Evaluate your comfort zone in taking on risk. Understand your willingness and ability to withstand potential investment losses, as high-risk ventures can lead to significant fluctuations in value and potential loss of </a:t>
            </a:r>
            <a:r>
              <a:rPr lang="en-US" sz="2400" dirty="0" smtClean="0"/>
              <a:t>capital.</a:t>
            </a:r>
          </a:p>
          <a:p>
            <a:pPr algn="just"/>
            <a:r>
              <a:rPr lang="en-US" sz="2400" b="1" dirty="0"/>
              <a:t>Financial Goals and Time Horizon: </a:t>
            </a:r>
            <a:r>
              <a:rPr lang="en-US" sz="2400" dirty="0"/>
              <a:t>Consider your financial goals and investment time horizon. High-risk ventures may be suitable for long-term financial goals, but may not be appropriate for short-term objectives. Assess whether the potential returns align with your investment </a:t>
            </a:r>
            <a:r>
              <a:rPr lang="en-US" sz="2400" dirty="0" smtClean="0"/>
              <a:t>timeline</a:t>
            </a:r>
          </a:p>
          <a:p>
            <a:pPr algn="just"/>
            <a:r>
              <a:rPr lang="en-US" sz="2400" b="1" dirty="0"/>
              <a:t>Diversification:</a:t>
            </a:r>
            <a:r>
              <a:rPr lang="en-US" sz="2400" dirty="0"/>
              <a:t> Understand the importance of diversification to reduce risk. Consider spreading investments across different asset classes and ventures to mitigate the impact of any single investment's performance on the overall portfolio</a:t>
            </a:r>
          </a:p>
          <a:p>
            <a:pPr algn="just"/>
            <a:endParaRPr lang="en-US" sz="2400" dirty="0" smtClean="0"/>
          </a:p>
          <a:p>
            <a:pPr algn="just"/>
            <a:endParaRPr lang="en-GB" sz="2400" dirty="0" smtClean="0"/>
          </a:p>
        </p:txBody>
      </p:sp>
    </p:spTree>
    <p:extLst>
      <p:ext uri="{BB962C8B-B14F-4D97-AF65-F5344CB8AC3E}">
        <p14:creationId xmlns:p14="http://schemas.microsoft.com/office/powerpoint/2010/main" val="197534126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4769" y="613955"/>
            <a:ext cx="10189030" cy="822960"/>
          </a:xfrm>
        </p:spPr>
        <p:txBody>
          <a:bodyPr>
            <a:noAutofit/>
          </a:bodyPr>
          <a:lstStyle/>
          <a:p>
            <a:pPr lvl="0" algn="ctr"/>
            <a:r>
              <a:rPr lang="en-US" b="1" dirty="0"/>
              <a:t>Key </a:t>
            </a:r>
            <a:r>
              <a:rPr lang="en-US" b="1" dirty="0" smtClean="0"/>
              <a:t>Considerations </a:t>
            </a:r>
            <a:r>
              <a:rPr lang="en-US" b="1" dirty="0"/>
              <a:t>Before I</a:t>
            </a:r>
            <a:r>
              <a:rPr lang="en-US" b="1" dirty="0" smtClean="0"/>
              <a:t>nvesting Cont’d</a:t>
            </a:r>
            <a:r>
              <a:rPr lang="en-US" b="1" dirty="0"/>
              <a:t/>
            </a:r>
            <a:br>
              <a:rPr lang="en-US" b="1" dirty="0"/>
            </a:br>
            <a:endParaRPr lang="en-GB" dirty="0"/>
          </a:p>
        </p:txBody>
      </p:sp>
      <p:sp>
        <p:nvSpPr>
          <p:cNvPr id="3" name="Content Placeholder 2"/>
          <p:cNvSpPr>
            <a:spLocks noGrp="1"/>
          </p:cNvSpPr>
          <p:nvPr>
            <p:ph idx="1"/>
          </p:nvPr>
        </p:nvSpPr>
        <p:spPr>
          <a:xfrm>
            <a:off x="1606731" y="1842654"/>
            <a:ext cx="9747068" cy="4334307"/>
          </a:xfrm>
        </p:spPr>
        <p:txBody>
          <a:bodyPr>
            <a:normAutofit fontScale="92500"/>
          </a:bodyPr>
          <a:lstStyle/>
          <a:p>
            <a:pPr algn="just"/>
            <a:r>
              <a:rPr lang="en-US" sz="2400" b="1" dirty="0" smtClean="0"/>
              <a:t>Understanding </a:t>
            </a:r>
            <a:r>
              <a:rPr lang="en-US" sz="2400" b="1" dirty="0"/>
              <a:t>the Investment: </a:t>
            </a:r>
            <a:r>
              <a:rPr lang="en-US" sz="2400" dirty="0"/>
              <a:t>Fully comprehend the nature of the high-risk venture, including the underlying business model, market dynamics, and potential for returns. Thoroughly research the investment opportunity and assess its viability</a:t>
            </a:r>
          </a:p>
          <a:p>
            <a:pPr algn="just"/>
            <a:r>
              <a:rPr lang="en-US" sz="2400" b="1" dirty="0" smtClean="0"/>
              <a:t>Exit </a:t>
            </a:r>
            <a:r>
              <a:rPr lang="en-US" sz="2400" b="1" dirty="0"/>
              <a:t>Strategy: </a:t>
            </a:r>
            <a:r>
              <a:rPr lang="en-US" sz="2400" dirty="0"/>
              <a:t>Evaluate the ease of exiting the investment. Understand the liquidity of the investment and the potential challenges associated with realizing returns from high-risk </a:t>
            </a:r>
            <a:r>
              <a:rPr lang="en-US" sz="2400" dirty="0" smtClean="0"/>
              <a:t>ventures</a:t>
            </a:r>
          </a:p>
          <a:p>
            <a:pPr algn="just"/>
            <a:r>
              <a:rPr lang="en-US" sz="2400" b="1" dirty="0"/>
              <a:t>Professional Advice: </a:t>
            </a:r>
            <a:r>
              <a:rPr lang="en-US" sz="2400" dirty="0"/>
              <a:t>Consider seeking advice from financial professionals or investment advisors. Professional guidance can provide valuable insights and help assess the suitability of high-risk ventures based on individual financial circumstances and goals</a:t>
            </a:r>
            <a:endParaRPr lang="en-GB" sz="2400" dirty="0" smtClean="0"/>
          </a:p>
        </p:txBody>
      </p:sp>
    </p:spTree>
    <p:extLst>
      <p:ext uri="{BB962C8B-B14F-4D97-AF65-F5344CB8AC3E}">
        <p14:creationId xmlns:p14="http://schemas.microsoft.com/office/powerpoint/2010/main" val="129296791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4769" y="613955"/>
            <a:ext cx="10189030" cy="822960"/>
          </a:xfrm>
        </p:spPr>
        <p:txBody>
          <a:bodyPr>
            <a:noAutofit/>
          </a:bodyPr>
          <a:lstStyle/>
          <a:p>
            <a:pPr lvl="0" algn="ctr"/>
            <a:r>
              <a:rPr lang="en-US" b="1" dirty="0" smtClean="0"/>
              <a:t>Investor Types And Their Risk Profile Cont’d</a:t>
            </a:r>
            <a:r>
              <a:rPr lang="en-US" b="1" dirty="0"/>
              <a:t/>
            </a:r>
            <a:br>
              <a:rPr lang="en-US" b="1" dirty="0"/>
            </a:br>
            <a:endParaRPr lang="en-GB" dirty="0"/>
          </a:p>
        </p:txBody>
      </p:sp>
      <p:sp>
        <p:nvSpPr>
          <p:cNvPr id="3" name="Content Placeholder 2"/>
          <p:cNvSpPr>
            <a:spLocks noGrp="1"/>
          </p:cNvSpPr>
          <p:nvPr>
            <p:ph idx="1"/>
          </p:nvPr>
        </p:nvSpPr>
        <p:spPr>
          <a:xfrm>
            <a:off x="1606731" y="1648692"/>
            <a:ext cx="9747068" cy="4696690"/>
          </a:xfrm>
        </p:spPr>
        <p:txBody>
          <a:bodyPr>
            <a:normAutofit fontScale="92500" lnSpcReduction="10000"/>
          </a:bodyPr>
          <a:lstStyle/>
          <a:p>
            <a:pPr algn="just"/>
            <a:r>
              <a:rPr lang="en-US" sz="2400" b="1" dirty="0" smtClean="0"/>
              <a:t>Conservative </a:t>
            </a:r>
            <a:r>
              <a:rPr lang="en-US" sz="2400" b="1" dirty="0"/>
              <a:t>Investors: </a:t>
            </a:r>
            <a:r>
              <a:rPr lang="en-US" sz="2400" dirty="0" smtClean="0"/>
              <a:t>These </a:t>
            </a:r>
            <a:r>
              <a:rPr lang="en-US" sz="2400" dirty="0"/>
              <a:t>investors take low risks, focus on safe investments such as government bonds, fixed deposits, and debt funds, and prioritize stable returns over higher returns. They are risk-averse and prefer to invest in low-risk investment </a:t>
            </a:r>
            <a:r>
              <a:rPr lang="en-US" sz="2400" dirty="0" smtClean="0"/>
              <a:t>products</a:t>
            </a:r>
            <a:endParaRPr lang="en-US" sz="2400" dirty="0"/>
          </a:p>
          <a:p>
            <a:pPr algn="just"/>
            <a:r>
              <a:rPr lang="en-US" sz="2400" b="1" dirty="0"/>
              <a:t>Moderate Investors:</a:t>
            </a:r>
            <a:r>
              <a:rPr lang="en-US" sz="2400" dirty="0"/>
              <a:t> These investors are willing to take moderate risks that do not jeopardize their life. They prefer to invest in balanced mutual funds and are comfortable with moderate volatility and risk of principal </a:t>
            </a:r>
            <a:r>
              <a:rPr lang="en-US" sz="2400" dirty="0" smtClean="0"/>
              <a:t>loss</a:t>
            </a:r>
            <a:endParaRPr lang="en-US" sz="2400" dirty="0"/>
          </a:p>
          <a:p>
            <a:pPr algn="just"/>
            <a:r>
              <a:rPr lang="en-US" sz="2400" b="1" dirty="0"/>
              <a:t>Aggressive Investors: </a:t>
            </a:r>
            <a:r>
              <a:rPr lang="en-US" sz="2400" dirty="0"/>
              <a:t>These investors have a high willingness and ability to take risks and are best advised to invest in aggressive risk category products such as equity mutual funds and direct equity. They are comfortable with high levels of risk and are willing to potentially lose a lot of money to earn a higher return</a:t>
            </a:r>
          </a:p>
        </p:txBody>
      </p:sp>
    </p:spTree>
    <p:extLst>
      <p:ext uri="{BB962C8B-B14F-4D97-AF65-F5344CB8AC3E}">
        <p14:creationId xmlns:p14="http://schemas.microsoft.com/office/powerpoint/2010/main" val="31967016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4769" y="613955"/>
            <a:ext cx="10189030" cy="822960"/>
          </a:xfrm>
        </p:spPr>
        <p:txBody>
          <a:bodyPr>
            <a:noAutofit/>
          </a:bodyPr>
          <a:lstStyle/>
          <a:p>
            <a:pPr lvl="0" algn="ctr"/>
            <a:r>
              <a:rPr lang="en-US" b="1" dirty="0" smtClean="0"/>
              <a:t>Importance </a:t>
            </a:r>
            <a:r>
              <a:rPr lang="en-US" b="1" dirty="0"/>
              <a:t>of Understanding Personality</a:t>
            </a:r>
            <a:br>
              <a:rPr lang="en-US" b="1" dirty="0"/>
            </a:br>
            <a:endParaRPr lang="en-GB" dirty="0"/>
          </a:p>
        </p:txBody>
      </p:sp>
      <p:sp>
        <p:nvSpPr>
          <p:cNvPr id="3" name="Content Placeholder 2"/>
          <p:cNvSpPr>
            <a:spLocks noGrp="1"/>
          </p:cNvSpPr>
          <p:nvPr>
            <p:ph idx="1"/>
          </p:nvPr>
        </p:nvSpPr>
        <p:spPr>
          <a:xfrm>
            <a:off x="1606731" y="1759528"/>
            <a:ext cx="9747068" cy="4417434"/>
          </a:xfrm>
        </p:spPr>
        <p:txBody>
          <a:bodyPr>
            <a:normAutofit fontScale="85000" lnSpcReduction="20000"/>
          </a:bodyPr>
          <a:lstStyle/>
          <a:p>
            <a:pPr algn="just"/>
            <a:r>
              <a:rPr lang="en-US" sz="2400" b="1" dirty="0"/>
              <a:t>Risk </a:t>
            </a:r>
            <a:r>
              <a:rPr lang="en-US" sz="2400" b="1" dirty="0" smtClean="0"/>
              <a:t>Tolerance: </a:t>
            </a:r>
            <a:r>
              <a:rPr lang="en-US" sz="2400" dirty="0" smtClean="0"/>
              <a:t>Personalities </a:t>
            </a:r>
            <a:r>
              <a:rPr lang="en-US" sz="2400" dirty="0"/>
              <a:t>vary in risk tolerance. Understanding one's risk tolerance is crucial for selecting investments that align with individual comfort levels.</a:t>
            </a:r>
          </a:p>
          <a:p>
            <a:pPr algn="just"/>
            <a:r>
              <a:rPr lang="en-US" sz="2400" b="1" dirty="0"/>
              <a:t>Time </a:t>
            </a:r>
            <a:r>
              <a:rPr lang="en-US" sz="2400" b="1" dirty="0" smtClean="0"/>
              <a:t>Horizon: </a:t>
            </a:r>
            <a:r>
              <a:rPr lang="en-US" sz="2400" dirty="0" smtClean="0"/>
              <a:t>Different </a:t>
            </a:r>
            <a:r>
              <a:rPr lang="en-US" sz="2400" dirty="0"/>
              <a:t>personalities have different time horizons for their financial goals. Understanding this helps tailor investment strategies to meet specific timeframes.</a:t>
            </a:r>
          </a:p>
          <a:p>
            <a:pPr algn="just"/>
            <a:r>
              <a:rPr lang="en-US" sz="2400" b="1" dirty="0"/>
              <a:t>Emotional </a:t>
            </a:r>
            <a:r>
              <a:rPr lang="en-US" sz="2400" b="1" dirty="0" smtClean="0"/>
              <a:t>Resilience: </a:t>
            </a:r>
            <a:r>
              <a:rPr lang="en-US" sz="2400" dirty="0" smtClean="0"/>
              <a:t>Knowing </a:t>
            </a:r>
            <a:r>
              <a:rPr lang="en-US" sz="2400" dirty="0"/>
              <a:t>how emotions impact decision-making allows investors to develop strategies to stay disciplined during market volatility.</a:t>
            </a:r>
          </a:p>
          <a:p>
            <a:pPr algn="just"/>
            <a:r>
              <a:rPr lang="en-US" sz="2400" b="1" dirty="0"/>
              <a:t>Communication </a:t>
            </a:r>
            <a:r>
              <a:rPr lang="en-US" sz="2400" b="1" dirty="0" smtClean="0"/>
              <a:t>Style: </a:t>
            </a:r>
            <a:r>
              <a:rPr lang="en-US" sz="2400" dirty="0" smtClean="0"/>
              <a:t>Effective </a:t>
            </a:r>
            <a:r>
              <a:rPr lang="en-US" sz="2400" dirty="0"/>
              <a:t>communication between advisors and investors is key. Understanding communication styles ensures a productive and collaborative relationship.</a:t>
            </a:r>
          </a:p>
          <a:p>
            <a:pPr algn="just"/>
            <a:r>
              <a:rPr lang="en-US" sz="2400" b="1" dirty="0"/>
              <a:t>Financial Goals and </a:t>
            </a:r>
            <a:r>
              <a:rPr lang="en-US" sz="2400" b="1" dirty="0" smtClean="0"/>
              <a:t>Values: </a:t>
            </a:r>
            <a:r>
              <a:rPr lang="en-US" sz="2400" dirty="0" smtClean="0"/>
              <a:t>Personalities </a:t>
            </a:r>
            <a:r>
              <a:rPr lang="en-US" sz="2400" dirty="0"/>
              <a:t>influence financial goals and values. Aligning investments with these goals fosters a sense of purpose and satisfaction.</a:t>
            </a:r>
            <a:endParaRPr lang="en-US" sz="2400" dirty="0" smtClean="0"/>
          </a:p>
        </p:txBody>
      </p:sp>
    </p:spTree>
    <p:extLst>
      <p:ext uri="{BB962C8B-B14F-4D97-AF65-F5344CB8AC3E}">
        <p14:creationId xmlns:p14="http://schemas.microsoft.com/office/powerpoint/2010/main" val="371731505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4769" y="613955"/>
            <a:ext cx="10189030" cy="822960"/>
          </a:xfrm>
        </p:spPr>
        <p:txBody>
          <a:bodyPr>
            <a:noAutofit/>
          </a:bodyPr>
          <a:lstStyle/>
          <a:p>
            <a:pPr lvl="0" algn="ctr"/>
            <a:r>
              <a:rPr lang="en-US" b="1" dirty="0" smtClean="0"/>
              <a:t>Emotional Bias In Behavioral Finance</a:t>
            </a:r>
            <a:r>
              <a:rPr lang="en-US" b="1" dirty="0"/>
              <a:t/>
            </a:r>
            <a:br>
              <a:rPr lang="en-US" b="1" dirty="0"/>
            </a:br>
            <a:endParaRPr lang="en-GB" dirty="0"/>
          </a:p>
        </p:txBody>
      </p:sp>
      <p:sp>
        <p:nvSpPr>
          <p:cNvPr id="3" name="Content Placeholder 2"/>
          <p:cNvSpPr>
            <a:spLocks noGrp="1"/>
          </p:cNvSpPr>
          <p:nvPr>
            <p:ph idx="1"/>
          </p:nvPr>
        </p:nvSpPr>
        <p:spPr>
          <a:xfrm>
            <a:off x="6844141" y="1842655"/>
            <a:ext cx="4509657" cy="4334306"/>
          </a:xfrm>
        </p:spPr>
        <p:txBody>
          <a:bodyPr>
            <a:normAutofit/>
          </a:bodyPr>
          <a:lstStyle/>
          <a:p>
            <a:pPr marL="0" indent="0" algn="just">
              <a:buNone/>
            </a:pPr>
            <a:r>
              <a:rPr lang="en-US" sz="2400" dirty="0"/>
              <a:t>E</a:t>
            </a:r>
            <a:r>
              <a:rPr lang="en-US" sz="2400" dirty="0" smtClean="0"/>
              <a:t>motional </a:t>
            </a:r>
            <a:r>
              <a:rPr lang="en-US" sz="2400" dirty="0"/>
              <a:t>biases play a significant role in influencing investment decisions. These biases are rooted in personal feelings and can lead to irrational decision-making. Here are some common emotional biases in investing and strategies to overcome them:</a:t>
            </a:r>
          </a:p>
          <a:p>
            <a:pPr algn="just"/>
            <a:endParaRPr lang="en-GB" sz="2400" dirty="0" smtClean="0"/>
          </a:p>
        </p:txBody>
      </p:sp>
      <p:sp>
        <p:nvSpPr>
          <p:cNvPr id="4" name="Content Placeholder 2"/>
          <p:cNvSpPr txBox="1">
            <a:spLocks/>
          </p:cNvSpPr>
          <p:nvPr/>
        </p:nvSpPr>
        <p:spPr>
          <a:xfrm>
            <a:off x="1066801" y="1842653"/>
            <a:ext cx="5091544" cy="4334307"/>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a:lstStyle>
          <a:p>
            <a:pPr algn="just"/>
            <a:endParaRPr lang="en-GB" sz="2400" dirty="0" smtClean="0"/>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42654" y="1842653"/>
            <a:ext cx="4599709" cy="4225638"/>
          </a:xfrm>
          <a:prstGeom prst="rect">
            <a:avLst/>
          </a:prstGeom>
        </p:spPr>
      </p:pic>
    </p:spTree>
    <p:extLst>
      <p:ext uri="{BB962C8B-B14F-4D97-AF65-F5344CB8AC3E}">
        <p14:creationId xmlns:p14="http://schemas.microsoft.com/office/powerpoint/2010/main" val="3556767531"/>
      </p:ext>
    </p:extLst>
  </p:cSld>
  <p:clrMapOvr>
    <a:masterClrMapping/>
  </p:clrMapOvr>
  <p:timing>
    <p:tnLst>
      <p:par>
        <p:cTn id="1" dur="indefinite" restart="never" nodeType="tmRoot"/>
      </p:par>
    </p:tnLst>
  </p:timing>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TM02892315[[fn=Wisp]]</Template>
  <TotalTime>6911</TotalTime>
  <Words>1494</Words>
  <Application>Microsoft Office PowerPoint</Application>
  <PresentationFormat>Widescreen</PresentationFormat>
  <Paragraphs>86</Paragraphs>
  <Slides>19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Century Gothic</vt:lpstr>
      <vt:lpstr>Wingdings</vt:lpstr>
      <vt:lpstr>Wingdings 3</vt:lpstr>
      <vt:lpstr>Wisp</vt:lpstr>
      <vt:lpstr>Taking the Risk- When and How to Jump in the deep end of High-Risk Ventures</vt:lpstr>
      <vt:lpstr>Presentation Outline</vt:lpstr>
      <vt:lpstr>Background</vt:lpstr>
      <vt:lpstr>The Investment Risk Pyramid</vt:lpstr>
      <vt:lpstr>Key Considerations Before Investing </vt:lpstr>
      <vt:lpstr>Key Considerations Before Investing Cont’d </vt:lpstr>
      <vt:lpstr>Investor Types And Their Risk Profile Cont’d </vt:lpstr>
      <vt:lpstr>Importance of Understanding Personality </vt:lpstr>
      <vt:lpstr>Emotional Bias In Behavioral Finance </vt:lpstr>
      <vt:lpstr>Emotional Bias In Behavioral Finance Cont’d </vt:lpstr>
      <vt:lpstr>Strategies to Overcome Emotional Biases </vt:lpstr>
      <vt:lpstr>Why Understanding Investment Risks Is Important </vt:lpstr>
      <vt:lpstr>Why Understanding Investment Risks Is Important </vt:lpstr>
      <vt:lpstr>Why Understanding Investment Risks Is Important Cont’d </vt:lpstr>
      <vt:lpstr>Investment Scams</vt:lpstr>
      <vt:lpstr>Investment Scams: How to Protect Yourself</vt:lpstr>
      <vt:lpstr>Importance of Carrying Out Due Diligence </vt:lpstr>
      <vt:lpstr>Importance of Getting Investment Advice </vt:lpstr>
      <vt:lpstr>PowerPoint Presentation</vt:lpstr>
    </vt:vector>
  </TitlesOfParts>
  <Company>HP</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Dreck Murozi</dc:creator>
  <cp:lastModifiedBy>Dickson Ssembuya</cp:lastModifiedBy>
  <cp:revision>367</cp:revision>
  <cp:lastPrinted>2023-11-16T11:03:19Z</cp:lastPrinted>
  <dcterms:created xsi:type="dcterms:W3CDTF">2021-03-23T09:18:28Z</dcterms:created>
  <dcterms:modified xsi:type="dcterms:W3CDTF">2023-11-16T11:23:45Z</dcterms:modified>
</cp:coreProperties>
</file>