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0"/>
  </p:notesMasterIdLst>
  <p:handoutMasterIdLst>
    <p:handoutMasterId r:id="rId21"/>
  </p:handoutMasterIdLst>
  <p:sldIdLst>
    <p:sldId id="489" r:id="rId7"/>
    <p:sldId id="510" r:id="rId8"/>
    <p:sldId id="514" r:id="rId9"/>
    <p:sldId id="516" r:id="rId10"/>
    <p:sldId id="509" r:id="rId11"/>
    <p:sldId id="282" r:id="rId12"/>
    <p:sldId id="283" r:id="rId13"/>
    <p:sldId id="517" r:id="rId14"/>
    <p:sldId id="511" r:id="rId15"/>
    <p:sldId id="505" r:id="rId16"/>
    <p:sldId id="512" r:id="rId17"/>
    <p:sldId id="507" r:id="rId18"/>
    <p:sldId id="508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Mwaka" initials="AM" lastIdx="9" clrIdx="0">
    <p:extLst>
      <p:ext uri="{19B8F6BF-5375-455C-9EA6-DF929625EA0E}">
        <p15:presenceInfo xmlns:p15="http://schemas.microsoft.com/office/powerpoint/2012/main" userId="S-1-5-21-3480340976-1107920538-948157182-1346" providerId="AD"/>
      </p:ext>
    </p:extLst>
  </p:cmAuthor>
  <p:cmAuthor id="2" name="Joseph Kibuuka" initials="JK" lastIdx="3" clrIdx="1">
    <p:extLst>
      <p:ext uri="{19B8F6BF-5375-455C-9EA6-DF929625EA0E}">
        <p15:presenceInfo xmlns:p15="http://schemas.microsoft.com/office/powerpoint/2012/main" userId="S-1-5-21-3480340976-1107920538-948157182-6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3"/>
    <a:srgbClr val="01692C"/>
    <a:srgbClr val="FFDD71"/>
    <a:srgbClr val="006600"/>
    <a:srgbClr val="003300"/>
    <a:srgbClr val="003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93969" autoAdjust="0"/>
  </p:normalViewPr>
  <p:slideViewPr>
    <p:cSldViewPr>
      <p:cViewPr varScale="1">
        <p:scale>
          <a:sx n="65" d="100"/>
          <a:sy n="65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188DE-669D-4923-BB8C-EB284F2B14A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G"/>
        </a:p>
      </dgm:t>
    </dgm:pt>
    <dgm:pt modelId="{05F80BF5-4861-4169-AD9C-199933BD6804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800" b="1" dirty="0">
              <a:latin typeface="Myriad Pro" panose="020B0503030403020204"/>
            </a:rPr>
            <a:t>Sustainable Development</a:t>
          </a:r>
          <a:endParaRPr lang="en-UG" sz="1800" b="1" dirty="0">
            <a:latin typeface="Myriad Pro" panose="020B0503030403020204"/>
          </a:endParaRPr>
        </a:p>
      </dgm:t>
    </dgm:pt>
    <dgm:pt modelId="{ACA12F4D-6321-472B-AB3B-EA1DB885A877}" type="parTrans" cxnId="{FEFC85D7-1BBF-47D8-B367-E000DBC0E8A5}">
      <dgm:prSet/>
      <dgm:spPr/>
      <dgm:t>
        <a:bodyPr/>
        <a:lstStyle/>
        <a:p>
          <a:endParaRPr lang="en-UG" sz="1400">
            <a:latin typeface="Myriad Pro" panose="020B0503030403020204"/>
          </a:endParaRPr>
        </a:p>
      </dgm:t>
    </dgm:pt>
    <dgm:pt modelId="{BFE581AE-B98D-49A9-BCA6-B114DE4FDD4B}" type="sibTrans" cxnId="{FEFC85D7-1BBF-47D8-B367-E000DBC0E8A5}">
      <dgm:prSet/>
      <dgm:spPr/>
      <dgm:t>
        <a:bodyPr/>
        <a:lstStyle/>
        <a:p>
          <a:endParaRPr lang="en-UG" sz="1400">
            <a:latin typeface="Myriad Pro" panose="020B0503030403020204"/>
          </a:endParaRPr>
        </a:p>
      </dgm:t>
    </dgm:pt>
    <dgm:pt modelId="{9718E2CC-10A0-437D-8B69-3859133EB192}">
      <dgm:prSet phldrT="[Text]" custT="1"/>
      <dgm:spPr>
        <a:solidFill>
          <a:srgbClr val="FFB713"/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Myriad Pro" panose="020B0503030403020204"/>
            </a:rPr>
            <a:t>Principle</a:t>
          </a:r>
        </a:p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800" b="1" dirty="0">
              <a:solidFill>
                <a:schemeClr val="tx1"/>
              </a:solidFill>
              <a:latin typeface="Myriad Pro" panose="020B0503030403020204"/>
            </a:rPr>
            <a:t>ESG</a:t>
          </a:r>
          <a:endParaRPr lang="en-UG" sz="1800" b="1" dirty="0">
            <a:solidFill>
              <a:schemeClr val="tx1"/>
            </a:solidFill>
            <a:latin typeface="Myriad Pro" panose="020B0503030403020204"/>
          </a:endParaRPr>
        </a:p>
      </dgm:t>
    </dgm:pt>
    <dgm:pt modelId="{BEEFAD25-7AEE-42DB-85AB-0AE58FAAF598}" type="parTrans" cxnId="{3FD5786D-B4B5-4DFE-85CF-E4DAD2B1012E}">
      <dgm:prSet/>
      <dgm:spPr/>
      <dgm:t>
        <a:bodyPr/>
        <a:lstStyle/>
        <a:p>
          <a:endParaRPr lang="en-UG" sz="1400">
            <a:latin typeface="Myriad Pro" panose="020B0503030403020204"/>
          </a:endParaRPr>
        </a:p>
      </dgm:t>
    </dgm:pt>
    <dgm:pt modelId="{20B9BC72-0330-48BA-9AE9-76AE993574E9}" type="sibTrans" cxnId="{3FD5786D-B4B5-4DFE-85CF-E4DAD2B1012E}">
      <dgm:prSet/>
      <dgm:spPr/>
      <dgm:t>
        <a:bodyPr/>
        <a:lstStyle/>
        <a:p>
          <a:endParaRPr lang="en-UG" sz="1400">
            <a:latin typeface="Myriad Pro" panose="020B0503030403020204"/>
          </a:endParaRPr>
        </a:p>
      </dgm:t>
    </dgm:pt>
    <dgm:pt modelId="{B94DF949-0A44-4778-B2B7-5F7588779CF9}">
      <dgm:prSet phldrT="[Text]" custT="1"/>
      <dgm:spPr>
        <a:solidFill>
          <a:srgbClr val="FFDD71"/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Myriad Pro" panose="020B0503030403020204"/>
            </a:rPr>
            <a:t>Practice / Approach  </a:t>
          </a:r>
          <a:r>
            <a:rPr lang="en-US" sz="1800" b="1" dirty="0">
              <a:solidFill>
                <a:schemeClr val="tx1"/>
              </a:solidFill>
              <a:latin typeface="Myriad Pro" panose="020B0503030403020204"/>
            </a:rPr>
            <a:t>Green Growth</a:t>
          </a:r>
          <a:endParaRPr lang="en-UG" sz="1800" b="1" dirty="0">
            <a:solidFill>
              <a:schemeClr val="tx1"/>
            </a:solidFill>
            <a:latin typeface="Myriad Pro" panose="020B0503030403020204"/>
          </a:endParaRPr>
        </a:p>
      </dgm:t>
    </dgm:pt>
    <dgm:pt modelId="{550C66A1-361E-4861-8E57-2FB70739F5F9}" type="parTrans" cxnId="{DFC34FDA-781A-4AAB-BA5E-468306DAE6C7}">
      <dgm:prSet/>
      <dgm:spPr/>
      <dgm:t>
        <a:bodyPr/>
        <a:lstStyle/>
        <a:p>
          <a:endParaRPr lang="en-UG" sz="1400">
            <a:latin typeface="Myriad Pro" panose="020B0503030403020204"/>
          </a:endParaRPr>
        </a:p>
      </dgm:t>
    </dgm:pt>
    <dgm:pt modelId="{DAA183F0-0D10-4225-9678-5F0D97438488}" type="sibTrans" cxnId="{DFC34FDA-781A-4AAB-BA5E-468306DAE6C7}">
      <dgm:prSet/>
      <dgm:spPr/>
      <dgm:t>
        <a:bodyPr/>
        <a:lstStyle/>
        <a:p>
          <a:endParaRPr lang="en-UG" sz="1400">
            <a:latin typeface="Myriad Pro" panose="020B0503030403020204"/>
          </a:endParaRPr>
        </a:p>
      </dgm:t>
    </dgm:pt>
    <dgm:pt modelId="{C02CE170-8393-46C5-8471-A57CBC81841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Myriad Pro" panose="020B0503030403020204"/>
            </a:rPr>
            <a:t>Instrument </a:t>
          </a:r>
          <a:r>
            <a:rPr lang="en-US" sz="1800" b="1" dirty="0">
              <a:solidFill>
                <a:schemeClr val="tx1"/>
              </a:solidFill>
              <a:latin typeface="Myriad Pro" panose="020B0503030403020204"/>
            </a:rPr>
            <a:t>Green Finance</a:t>
          </a:r>
          <a:endParaRPr lang="en-UG" sz="1800" b="1" dirty="0">
            <a:solidFill>
              <a:schemeClr val="tx1"/>
            </a:solidFill>
            <a:latin typeface="Myriad Pro" panose="020B0503030403020204"/>
          </a:endParaRPr>
        </a:p>
      </dgm:t>
    </dgm:pt>
    <dgm:pt modelId="{08D3D87B-563A-4EF0-8EA1-372E9144228F}" type="parTrans" cxnId="{F552AFA2-B79B-4A6F-8860-0B56D19599A3}">
      <dgm:prSet/>
      <dgm:spPr/>
      <dgm:t>
        <a:bodyPr/>
        <a:lstStyle/>
        <a:p>
          <a:endParaRPr lang="en-UG" sz="1400">
            <a:latin typeface="Myriad Pro" panose="020B0503030403020204"/>
          </a:endParaRPr>
        </a:p>
      </dgm:t>
    </dgm:pt>
    <dgm:pt modelId="{DC975834-3C43-43A1-956E-E61E26EC262F}" type="sibTrans" cxnId="{F552AFA2-B79B-4A6F-8860-0B56D19599A3}">
      <dgm:prSet/>
      <dgm:spPr/>
      <dgm:t>
        <a:bodyPr/>
        <a:lstStyle/>
        <a:p>
          <a:endParaRPr lang="en-UG" sz="1400">
            <a:latin typeface="Myriad Pro" panose="020B0503030403020204"/>
          </a:endParaRPr>
        </a:p>
      </dgm:t>
    </dgm:pt>
    <dgm:pt modelId="{2759587C-F481-46E5-AB45-2186EFD14703}">
      <dgm:prSet custT="1"/>
      <dgm:spPr>
        <a:solidFill>
          <a:srgbClr val="FFB713"/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Myriad Pro" panose="020B0503030403020204"/>
            </a:rPr>
            <a:t>Result  </a:t>
          </a:r>
          <a:r>
            <a:rPr lang="en-US" sz="1800" b="1" dirty="0">
              <a:solidFill>
                <a:schemeClr val="tx1"/>
              </a:solidFill>
              <a:latin typeface="Myriad Pro" panose="020B0503030403020204"/>
            </a:rPr>
            <a:t>ESRI</a:t>
          </a:r>
          <a:endParaRPr lang="en-UG" sz="1800" b="1" dirty="0">
            <a:solidFill>
              <a:schemeClr val="tx1"/>
            </a:solidFill>
            <a:latin typeface="Myriad Pro" panose="020B0503030403020204"/>
          </a:endParaRPr>
        </a:p>
      </dgm:t>
    </dgm:pt>
    <dgm:pt modelId="{C354C758-B497-48D7-A78E-47734042A361}" type="parTrans" cxnId="{156AECBA-7A49-497F-B949-23FC7DD9C9BB}">
      <dgm:prSet/>
      <dgm:spPr/>
      <dgm:t>
        <a:bodyPr/>
        <a:lstStyle/>
        <a:p>
          <a:endParaRPr lang="en-UG" sz="1400">
            <a:latin typeface="Myriad Pro" panose="020B0503030403020204"/>
          </a:endParaRPr>
        </a:p>
      </dgm:t>
    </dgm:pt>
    <dgm:pt modelId="{C431B219-2749-4C8D-8BB4-0F4688A4CE90}" type="sibTrans" cxnId="{156AECBA-7A49-497F-B949-23FC7DD9C9BB}">
      <dgm:prSet/>
      <dgm:spPr/>
      <dgm:t>
        <a:bodyPr/>
        <a:lstStyle/>
        <a:p>
          <a:endParaRPr lang="en-UG" sz="1400">
            <a:latin typeface="Myriad Pro" panose="020B0503030403020204"/>
          </a:endParaRPr>
        </a:p>
      </dgm:t>
    </dgm:pt>
    <dgm:pt modelId="{C3A4DFA9-0757-489D-A413-A7A0193D868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  <a:latin typeface="Myriad Pro" panose="020B0503030403020204"/>
            </a:rPr>
            <a:t>Monitoring, Reporting and Verification  </a:t>
          </a:r>
          <a:r>
            <a:rPr lang="en-US" sz="1800" b="1" dirty="0">
              <a:solidFill>
                <a:schemeClr val="tx1"/>
              </a:solidFill>
              <a:latin typeface="Myriad Pro" panose="020B0503030403020204"/>
            </a:rPr>
            <a:t>ESPM</a:t>
          </a:r>
          <a:endParaRPr lang="en-UG" sz="1800" b="1" dirty="0">
            <a:solidFill>
              <a:schemeClr val="tx1"/>
            </a:solidFill>
            <a:latin typeface="Myriad Pro" panose="020B0503030403020204"/>
          </a:endParaRPr>
        </a:p>
      </dgm:t>
    </dgm:pt>
    <dgm:pt modelId="{ACE7336D-2739-4D21-984F-241E9FBFD823}" type="parTrans" cxnId="{B7862A36-DA18-4DF1-81A8-38EA87F042D1}">
      <dgm:prSet/>
      <dgm:spPr/>
      <dgm:t>
        <a:bodyPr/>
        <a:lstStyle/>
        <a:p>
          <a:endParaRPr lang="en-UG"/>
        </a:p>
      </dgm:t>
    </dgm:pt>
    <dgm:pt modelId="{B2E26FEE-5B29-4332-B9EE-80F04B19ED80}" type="sibTrans" cxnId="{B7862A36-DA18-4DF1-81A8-38EA87F042D1}">
      <dgm:prSet/>
      <dgm:spPr/>
      <dgm:t>
        <a:bodyPr/>
        <a:lstStyle/>
        <a:p>
          <a:endParaRPr lang="en-UG"/>
        </a:p>
      </dgm:t>
    </dgm:pt>
    <dgm:pt modelId="{57075987-641F-4606-95DB-2568377F090C}" type="pres">
      <dgm:prSet presAssocID="{D7F188DE-669D-4923-BB8C-EB284F2B14A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A3EA00-5E19-4546-8BCB-9E2242F35B39}" type="pres">
      <dgm:prSet presAssocID="{05F80BF5-4861-4169-AD9C-199933BD6804}" presName="centerShape" presStyleLbl="node0" presStyleIdx="0" presStyleCnt="1" custScaleX="112548"/>
      <dgm:spPr/>
    </dgm:pt>
    <dgm:pt modelId="{0EDC198C-C09E-4B0D-9F57-C5BF3903DE29}" type="pres">
      <dgm:prSet presAssocID="{9718E2CC-10A0-437D-8B69-3859133EB192}" presName="node" presStyleLbl="node1" presStyleIdx="0" presStyleCnt="5" custScaleX="141129">
        <dgm:presLayoutVars>
          <dgm:bulletEnabled val="1"/>
        </dgm:presLayoutVars>
      </dgm:prSet>
      <dgm:spPr/>
    </dgm:pt>
    <dgm:pt modelId="{2180F8A5-57AB-4C07-80CA-83ECF6D52F6D}" type="pres">
      <dgm:prSet presAssocID="{9718E2CC-10A0-437D-8B69-3859133EB192}" presName="dummy" presStyleCnt="0"/>
      <dgm:spPr/>
    </dgm:pt>
    <dgm:pt modelId="{19DEEF28-263A-4066-8D4D-5776001D2CBD}" type="pres">
      <dgm:prSet presAssocID="{20B9BC72-0330-48BA-9AE9-76AE993574E9}" presName="sibTrans" presStyleLbl="sibTrans2D1" presStyleIdx="0" presStyleCnt="5"/>
      <dgm:spPr/>
    </dgm:pt>
    <dgm:pt modelId="{9B9E5135-16D3-4DDA-AF23-D759A6E6E018}" type="pres">
      <dgm:prSet presAssocID="{B94DF949-0A44-4778-B2B7-5F7588779CF9}" presName="node" presStyleLbl="node1" presStyleIdx="1" presStyleCnt="5" custScaleX="135189">
        <dgm:presLayoutVars>
          <dgm:bulletEnabled val="1"/>
        </dgm:presLayoutVars>
      </dgm:prSet>
      <dgm:spPr/>
    </dgm:pt>
    <dgm:pt modelId="{1175E1FC-EEB8-4A1A-90FC-37D1F330507E}" type="pres">
      <dgm:prSet presAssocID="{B94DF949-0A44-4778-B2B7-5F7588779CF9}" presName="dummy" presStyleCnt="0"/>
      <dgm:spPr/>
    </dgm:pt>
    <dgm:pt modelId="{B73F9C15-A4F4-48A5-85A6-C43C41C9D5FE}" type="pres">
      <dgm:prSet presAssocID="{DAA183F0-0D10-4225-9678-5F0D97438488}" presName="sibTrans" presStyleLbl="sibTrans2D1" presStyleIdx="1" presStyleCnt="5"/>
      <dgm:spPr/>
    </dgm:pt>
    <dgm:pt modelId="{B4BB8929-950B-4D29-9EB3-6A5FE3B33475}" type="pres">
      <dgm:prSet presAssocID="{C02CE170-8393-46C5-8471-A57CBC818418}" presName="node" presStyleLbl="node1" presStyleIdx="2" presStyleCnt="5" custScaleX="134651">
        <dgm:presLayoutVars>
          <dgm:bulletEnabled val="1"/>
        </dgm:presLayoutVars>
      </dgm:prSet>
      <dgm:spPr/>
    </dgm:pt>
    <dgm:pt modelId="{3F727C75-221C-4EC2-ACB7-752C2F23EF13}" type="pres">
      <dgm:prSet presAssocID="{C02CE170-8393-46C5-8471-A57CBC818418}" presName="dummy" presStyleCnt="0"/>
      <dgm:spPr/>
    </dgm:pt>
    <dgm:pt modelId="{F2941F60-C66F-4AD3-9D1B-5E4C0A4E3053}" type="pres">
      <dgm:prSet presAssocID="{DC975834-3C43-43A1-956E-E61E26EC262F}" presName="sibTrans" presStyleLbl="sibTrans2D1" presStyleIdx="2" presStyleCnt="5"/>
      <dgm:spPr/>
    </dgm:pt>
    <dgm:pt modelId="{18F37F07-76F9-4547-A643-D79BF68BA9D5}" type="pres">
      <dgm:prSet presAssocID="{2759587C-F481-46E5-AB45-2186EFD14703}" presName="node" presStyleLbl="node1" presStyleIdx="3" presStyleCnt="5" custScaleX="139306">
        <dgm:presLayoutVars>
          <dgm:bulletEnabled val="1"/>
        </dgm:presLayoutVars>
      </dgm:prSet>
      <dgm:spPr/>
    </dgm:pt>
    <dgm:pt modelId="{669C8E65-9F45-4059-9592-59B1810A54CA}" type="pres">
      <dgm:prSet presAssocID="{2759587C-F481-46E5-AB45-2186EFD14703}" presName="dummy" presStyleCnt="0"/>
      <dgm:spPr/>
    </dgm:pt>
    <dgm:pt modelId="{F2FF8079-F110-4C32-B386-C0EFD6A88B5C}" type="pres">
      <dgm:prSet presAssocID="{C431B219-2749-4C8D-8BB4-0F4688A4CE90}" presName="sibTrans" presStyleLbl="sibTrans2D1" presStyleIdx="3" presStyleCnt="5"/>
      <dgm:spPr/>
    </dgm:pt>
    <dgm:pt modelId="{75C9F625-A4D0-40B4-B95C-4A6ED282D190}" type="pres">
      <dgm:prSet presAssocID="{C3A4DFA9-0757-489D-A413-A7A0193D8687}" presName="node" presStyleLbl="node1" presStyleIdx="4" presStyleCnt="5" custScaleX="139306">
        <dgm:presLayoutVars>
          <dgm:bulletEnabled val="1"/>
        </dgm:presLayoutVars>
      </dgm:prSet>
      <dgm:spPr/>
    </dgm:pt>
    <dgm:pt modelId="{8260B777-CEFE-43A1-99F4-A34D9C182BC6}" type="pres">
      <dgm:prSet presAssocID="{C3A4DFA9-0757-489D-A413-A7A0193D8687}" presName="dummy" presStyleCnt="0"/>
      <dgm:spPr/>
    </dgm:pt>
    <dgm:pt modelId="{5A16AE04-86F4-4F66-8398-692B46F49C17}" type="pres">
      <dgm:prSet presAssocID="{B2E26FEE-5B29-4332-B9EE-80F04B19ED80}" presName="sibTrans" presStyleLbl="sibTrans2D1" presStyleIdx="4" presStyleCnt="5"/>
      <dgm:spPr/>
    </dgm:pt>
  </dgm:ptLst>
  <dgm:cxnLst>
    <dgm:cxn modelId="{6C0A0C0C-F419-4B6C-BCCB-6CF654526391}" type="presOf" srcId="{D7F188DE-669D-4923-BB8C-EB284F2B14A6}" destId="{57075987-641F-4606-95DB-2568377F090C}" srcOrd="0" destOrd="0" presId="urn:microsoft.com/office/officeart/2005/8/layout/radial6"/>
    <dgm:cxn modelId="{E9840723-AF64-4807-AE12-B7C0DCFFCA9A}" type="presOf" srcId="{05F80BF5-4861-4169-AD9C-199933BD6804}" destId="{0DA3EA00-5E19-4546-8BCB-9E2242F35B39}" srcOrd="0" destOrd="0" presId="urn:microsoft.com/office/officeart/2005/8/layout/radial6"/>
    <dgm:cxn modelId="{B7862A36-DA18-4DF1-81A8-38EA87F042D1}" srcId="{05F80BF5-4861-4169-AD9C-199933BD6804}" destId="{C3A4DFA9-0757-489D-A413-A7A0193D8687}" srcOrd="4" destOrd="0" parTransId="{ACE7336D-2739-4D21-984F-241E9FBFD823}" sibTransId="{B2E26FEE-5B29-4332-B9EE-80F04B19ED80}"/>
    <dgm:cxn modelId="{47C5293A-F0C2-4C3D-8682-ECBAE47F67F5}" type="presOf" srcId="{C02CE170-8393-46C5-8471-A57CBC818418}" destId="{B4BB8929-950B-4D29-9EB3-6A5FE3B33475}" srcOrd="0" destOrd="0" presId="urn:microsoft.com/office/officeart/2005/8/layout/radial6"/>
    <dgm:cxn modelId="{9AAE5A63-B78F-4735-93ED-F6AB5E6ACA3B}" type="presOf" srcId="{DAA183F0-0D10-4225-9678-5F0D97438488}" destId="{B73F9C15-A4F4-48A5-85A6-C43C41C9D5FE}" srcOrd="0" destOrd="0" presId="urn:microsoft.com/office/officeart/2005/8/layout/radial6"/>
    <dgm:cxn modelId="{2D0B6667-68FC-4D86-99CE-EF2D9FAA326F}" type="presOf" srcId="{C3A4DFA9-0757-489D-A413-A7A0193D8687}" destId="{75C9F625-A4D0-40B4-B95C-4A6ED282D190}" srcOrd="0" destOrd="0" presId="urn:microsoft.com/office/officeart/2005/8/layout/radial6"/>
    <dgm:cxn modelId="{3FD5786D-B4B5-4DFE-85CF-E4DAD2B1012E}" srcId="{05F80BF5-4861-4169-AD9C-199933BD6804}" destId="{9718E2CC-10A0-437D-8B69-3859133EB192}" srcOrd="0" destOrd="0" parTransId="{BEEFAD25-7AEE-42DB-85AB-0AE58FAAF598}" sibTransId="{20B9BC72-0330-48BA-9AE9-76AE993574E9}"/>
    <dgm:cxn modelId="{8586357B-20E7-4EAF-9845-507CDC7FFBA7}" type="presOf" srcId="{9718E2CC-10A0-437D-8B69-3859133EB192}" destId="{0EDC198C-C09E-4B0D-9F57-C5BF3903DE29}" srcOrd="0" destOrd="0" presId="urn:microsoft.com/office/officeart/2005/8/layout/radial6"/>
    <dgm:cxn modelId="{E39D9C86-48B9-414F-A20D-F7AAF506A15C}" type="presOf" srcId="{2759587C-F481-46E5-AB45-2186EFD14703}" destId="{18F37F07-76F9-4547-A643-D79BF68BA9D5}" srcOrd="0" destOrd="0" presId="urn:microsoft.com/office/officeart/2005/8/layout/radial6"/>
    <dgm:cxn modelId="{C8A64494-A6CC-454C-8F2E-6769BE141679}" type="presOf" srcId="{B2E26FEE-5B29-4332-B9EE-80F04B19ED80}" destId="{5A16AE04-86F4-4F66-8398-692B46F49C17}" srcOrd="0" destOrd="0" presId="urn:microsoft.com/office/officeart/2005/8/layout/radial6"/>
    <dgm:cxn modelId="{F552AFA2-B79B-4A6F-8860-0B56D19599A3}" srcId="{05F80BF5-4861-4169-AD9C-199933BD6804}" destId="{C02CE170-8393-46C5-8471-A57CBC818418}" srcOrd="2" destOrd="0" parTransId="{08D3D87B-563A-4EF0-8EA1-372E9144228F}" sibTransId="{DC975834-3C43-43A1-956E-E61E26EC262F}"/>
    <dgm:cxn modelId="{156AECBA-7A49-497F-B949-23FC7DD9C9BB}" srcId="{05F80BF5-4861-4169-AD9C-199933BD6804}" destId="{2759587C-F481-46E5-AB45-2186EFD14703}" srcOrd="3" destOrd="0" parTransId="{C354C758-B497-48D7-A78E-47734042A361}" sibTransId="{C431B219-2749-4C8D-8BB4-0F4688A4CE90}"/>
    <dgm:cxn modelId="{C72B5BC1-8863-444D-A566-BC34334CB754}" type="presOf" srcId="{C431B219-2749-4C8D-8BB4-0F4688A4CE90}" destId="{F2FF8079-F110-4C32-B386-C0EFD6A88B5C}" srcOrd="0" destOrd="0" presId="urn:microsoft.com/office/officeart/2005/8/layout/radial6"/>
    <dgm:cxn modelId="{C81856D4-4915-45E3-9BB1-3415FADCF69C}" type="presOf" srcId="{B94DF949-0A44-4778-B2B7-5F7588779CF9}" destId="{9B9E5135-16D3-4DDA-AF23-D759A6E6E018}" srcOrd="0" destOrd="0" presId="urn:microsoft.com/office/officeart/2005/8/layout/radial6"/>
    <dgm:cxn modelId="{FEFC85D7-1BBF-47D8-B367-E000DBC0E8A5}" srcId="{D7F188DE-669D-4923-BB8C-EB284F2B14A6}" destId="{05F80BF5-4861-4169-AD9C-199933BD6804}" srcOrd="0" destOrd="0" parTransId="{ACA12F4D-6321-472B-AB3B-EA1DB885A877}" sibTransId="{BFE581AE-B98D-49A9-BCA6-B114DE4FDD4B}"/>
    <dgm:cxn modelId="{DFC34FDA-781A-4AAB-BA5E-468306DAE6C7}" srcId="{05F80BF5-4861-4169-AD9C-199933BD6804}" destId="{B94DF949-0A44-4778-B2B7-5F7588779CF9}" srcOrd="1" destOrd="0" parTransId="{550C66A1-361E-4861-8E57-2FB70739F5F9}" sibTransId="{DAA183F0-0D10-4225-9678-5F0D97438488}"/>
    <dgm:cxn modelId="{D06583F6-79CD-498D-8FC8-A0256C03382F}" type="presOf" srcId="{20B9BC72-0330-48BA-9AE9-76AE993574E9}" destId="{19DEEF28-263A-4066-8D4D-5776001D2CBD}" srcOrd="0" destOrd="0" presId="urn:microsoft.com/office/officeart/2005/8/layout/radial6"/>
    <dgm:cxn modelId="{3D2377FE-304B-4A69-A021-C7DE9CF351EE}" type="presOf" srcId="{DC975834-3C43-43A1-956E-E61E26EC262F}" destId="{F2941F60-C66F-4AD3-9D1B-5E4C0A4E3053}" srcOrd="0" destOrd="0" presId="urn:microsoft.com/office/officeart/2005/8/layout/radial6"/>
    <dgm:cxn modelId="{12326092-B86E-42A7-9858-62303430630A}" type="presParOf" srcId="{57075987-641F-4606-95DB-2568377F090C}" destId="{0DA3EA00-5E19-4546-8BCB-9E2242F35B39}" srcOrd="0" destOrd="0" presId="urn:microsoft.com/office/officeart/2005/8/layout/radial6"/>
    <dgm:cxn modelId="{F4A33EDB-5F2F-44C5-93C9-A96AEAA65446}" type="presParOf" srcId="{57075987-641F-4606-95DB-2568377F090C}" destId="{0EDC198C-C09E-4B0D-9F57-C5BF3903DE29}" srcOrd="1" destOrd="0" presId="urn:microsoft.com/office/officeart/2005/8/layout/radial6"/>
    <dgm:cxn modelId="{D9C74530-4388-4359-BA94-43ABD97AFA5B}" type="presParOf" srcId="{57075987-641F-4606-95DB-2568377F090C}" destId="{2180F8A5-57AB-4C07-80CA-83ECF6D52F6D}" srcOrd="2" destOrd="0" presId="urn:microsoft.com/office/officeart/2005/8/layout/radial6"/>
    <dgm:cxn modelId="{7184BB3C-CB5B-4555-AB0E-8F9FFDB49460}" type="presParOf" srcId="{57075987-641F-4606-95DB-2568377F090C}" destId="{19DEEF28-263A-4066-8D4D-5776001D2CBD}" srcOrd="3" destOrd="0" presId="urn:microsoft.com/office/officeart/2005/8/layout/radial6"/>
    <dgm:cxn modelId="{54E2C2F6-B878-49C2-8EE1-3180CD60AF28}" type="presParOf" srcId="{57075987-641F-4606-95DB-2568377F090C}" destId="{9B9E5135-16D3-4DDA-AF23-D759A6E6E018}" srcOrd="4" destOrd="0" presId="urn:microsoft.com/office/officeart/2005/8/layout/radial6"/>
    <dgm:cxn modelId="{2F680954-0B13-4880-9F62-6A3C90ED76A0}" type="presParOf" srcId="{57075987-641F-4606-95DB-2568377F090C}" destId="{1175E1FC-EEB8-4A1A-90FC-37D1F330507E}" srcOrd="5" destOrd="0" presId="urn:microsoft.com/office/officeart/2005/8/layout/radial6"/>
    <dgm:cxn modelId="{C5A6D2D4-25B8-4221-B1E5-5DAE73B27B59}" type="presParOf" srcId="{57075987-641F-4606-95DB-2568377F090C}" destId="{B73F9C15-A4F4-48A5-85A6-C43C41C9D5FE}" srcOrd="6" destOrd="0" presId="urn:microsoft.com/office/officeart/2005/8/layout/radial6"/>
    <dgm:cxn modelId="{E690B5C5-4C03-42EF-ABFF-9586E43CAF54}" type="presParOf" srcId="{57075987-641F-4606-95DB-2568377F090C}" destId="{B4BB8929-950B-4D29-9EB3-6A5FE3B33475}" srcOrd="7" destOrd="0" presId="urn:microsoft.com/office/officeart/2005/8/layout/radial6"/>
    <dgm:cxn modelId="{97B41E72-DC3F-43A5-8B16-870254D16F11}" type="presParOf" srcId="{57075987-641F-4606-95DB-2568377F090C}" destId="{3F727C75-221C-4EC2-ACB7-752C2F23EF13}" srcOrd="8" destOrd="0" presId="urn:microsoft.com/office/officeart/2005/8/layout/radial6"/>
    <dgm:cxn modelId="{A3DAA6B3-BBFE-4D24-A777-EBB17C8D4D47}" type="presParOf" srcId="{57075987-641F-4606-95DB-2568377F090C}" destId="{F2941F60-C66F-4AD3-9D1B-5E4C0A4E3053}" srcOrd="9" destOrd="0" presId="urn:microsoft.com/office/officeart/2005/8/layout/radial6"/>
    <dgm:cxn modelId="{C16F59EB-DAF4-4754-8D34-9928BF427542}" type="presParOf" srcId="{57075987-641F-4606-95DB-2568377F090C}" destId="{18F37F07-76F9-4547-A643-D79BF68BA9D5}" srcOrd="10" destOrd="0" presId="urn:microsoft.com/office/officeart/2005/8/layout/radial6"/>
    <dgm:cxn modelId="{C704E773-FBFF-4450-B73E-16E184109D0E}" type="presParOf" srcId="{57075987-641F-4606-95DB-2568377F090C}" destId="{669C8E65-9F45-4059-9592-59B1810A54CA}" srcOrd="11" destOrd="0" presId="urn:microsoft.com/office/officeart/2005/8/layout/radial6"/>
    <dgm:cxn modelId="{2E5343F6-DA3F-478E-B1FC-73E53B92B74A}" type="presParOf" srcId="{57075987-641F-4606-95DB-2568377F090C}" destId="{F2FF8079-F110-4C32-B386-C0EFD6A88B5C}" srcOrd="12" destOrd="0" presId="urn:microsoft.com/office/officeart/2005/8/layout/radial6"/>
    <dgm:cxn modelId="{32C49590-45E1-4650-91E9-74425A9792BD}" type="presParOf" srcId="{57075987-641F-4606-95DB-2568377F090C}" destId="{75C9F625-A4D0-40B4-B95C-4A6ED282D190}" srcOrd="13" destOrd="0" presId="urn:microsoft.com/office/officeart/2005/8/layout/radial6"/>
    <dgm:cxn modelId="{25C2DCAA-F03C-4243-AD30-5E1FE747B110}" type="presParOf" srcId="{57075987-641F-4606-95DB-2568377F090C}" destId="{8260B777-CEFE-43A1-99F4-A34D9C182BC6}" srcOrd="14" destOrd="0" presId="urn:microsoft.com/office/officeart/2005/8/layout/radial6"/>
    <dgm:cxn modelId="{81B63881-E25F-49F3-B749-C12D02E61FEF}" type="presParOf" srcId="{57075987-641F-4606-95DB-2568377F090C}" destId="{5A16AE04-86F4-4F66-8398-692B46F49C1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11D9A-51D8-4692-A276-456FB20D7965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G"/>
        </a:p>
      </dgm:t>
    </dgm:pt>
    <dgm:pt modelId="{3CFE3EA1-605B-4E7C-8965-5238DEB17CD6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2800" b="1" dirty="0">
              <a:latin typeface="Myriad Pro" panose="020B0503030403020204"/>
            </a:rPr>
            <a:t>Way Forward </a:t>
          </a:r>
          <a:endParaRPr lang="en-UG" sz="2800" b="1" dirty="0">
            <a:latin typeface="Myriad Pro" panose="020B0503030403020204"/>
          </a:endParaRPr>
        </a:p>
      </dgm:t>
    </dgm:pt>
    <dgm:pt modelId="{A427ADB6-FDA0-4DB6-860D-C0D37F9B9738}" type="parTrans" cxnId="{BD00C662-C5B8-4854-99E2-9626C661AC14}">
      <dgm:prSet/>
      <dgm:spPr/>
      <dgm:t>
        <a:bodyPr/>
        <a:lstStyle/>
        <a:p>
          <a:endParaRPr lang="en-UG"/>
        </a:p>
      </dgm:t>
    </dgm:pt>
    <dgm:pt modelId="{4AA1DE2B-233E-455E-BD02-19E531640336}" type="sibTrans" cxnId="{BD00C662-C5B8-4854-99E2-9626C661AC14}">
      <dgm:prSet/>
      <dgm:spPr/>
      <dgm:t>
        <a:bodyPr/>
        <a:lstStyle/>
        <a:p>
          <a:endParaRPr lang="en-UG"/>
        </a:p>
      </dgm:t>
    </dgm:pt>
    <dgm:pt modelId="{50C3F613-D1A7-4466-AF3D-A3548A93A5A5}">
      <dgm:prSet phldrT="[Text]" custT="1"/>
      <dgm:spPr/>
      <dgm:t>
        <a:bodyPr/>
        <a:lstStyle/>
        <a:p>
          <a:pPr algn="ctr"/>
          <a:r>
            <a:rPr lang="en-US" sz="2000" dirty="0">
              <a:solidFill>
                <a:srgbClr val="01692C"/>
              </a:solidFill>
              <a:latin typeface="Myriad Pro" panose="020B0503030403020204"/>
            </a:rPr>
            <a:t>GG Appetite</a:t>
          </a:r>
          <a:endParaRPr lang="en-UG" sz="2000" dirty="0">
            <a:solidFill>
              <a:srgbClr val="01692C"/>
            </a:solidFill>
            <a:latin typeface="Myriad Pro" panose="020B0503030403020204"/>
          </a:endParaRPr>
        </a:p>
      </dgm:t>
    </dgm:pt>
    <dgm:pt modelId="{31411E22-BA07-47D8-8052-D38FE2462221}" type="parTrans" cxnId="{76715E81-600E-44A9-8BFD-6D445C342703}">
      <dgm:prSet/>
      <dgm:spPr/>
      <dgm:t>
        <a:bodyPr/>
        <a:lstStyle/>
        <a:p>
          <a:endParaRPr lang="en-UG"/>
        </a:p>
      </dgm:t>
    </dgm:pt>
    <dgm:pt modelId="{7845D9DC-6A42-41F9-9237-1E1A5B46CD85}" type="sibTrans" cxnId="{76715E81-600E-44A9-8BFD-6D445C342703}">
      <dgm:prSet/>
      <dgm:spPr/>
      <dgm:t>
        <a:bodyPr/>
        <a:lstStyle/>
        <a:p>
          <a:endParaRPr lang="en-UG"/>
        </a:p>
      </dgm:t>
    </dgm:pt>
    <dgm:pt modelId="{68486E05-9863-403D-B72B-8D4DDDAC3065}">
      <dgm:prSet phldrT="[Text]" custT="1"/>
      <dgm:spPr/>
      <dgm:t>
        <a:bodyPr/>
        <a:lstStyle/>
        <a:p>
          <a:pPr algn="ctr"/>
          <a:r>
            <a:rPr lang="en-US" sz="2000" dirty="0">
              <a:solidFill>
                <a:srgbClr val="01692C"/>
              </a:solidFill>
              <a:latin typeface="Myriad Pro" panose="020B0503030403020204"/>
            </a:rPr>
            <a:t>Action Planning</a:t>
          </a:r>
          <a:endParaRPr lang="en-UG" sz="2000" dirty="0">
            <a:solidFill>
              <a:srgbClr val="01692C"/>
            </a:solidFill>
            <a:latin typeface="Myriad Pro" panose="020B0503030403020204"/>
          </a:endParaRPr>
        </a:p>
      </dgm:t>
    </dgm:pt>
    <dgm:pt modelId="{CDF78BDB-7746-499B-988E-C63159D8F9B6}" type="parTrans" cxnId="{0721CB65-6B98-4580-AAAA-753868EDB13B}">
      <dgm:prSet/>
      <dgm:spPr/>
      <dgm:t>
        <a:bodyPr/>
        <a:lstStyle/>
        <a:p>
          <a:endParaRPr lang="en-UG"/>
        </a:p>
      </dgm:t>
    </dgm:pt>
    <dgm:pt modelId="{BCB36FA4-69B7-4C14-9690-806E07DE9575}" type="sibTrans" cxnId="{0721CB65-6B98-4580-AAAA-753868EDB13B}">
      <dgm:prSet/>
      <dgm:spPr/>
      <dgm:t>
        <a:bodyPr/>
        <a:lstStyle/>
        <a:p>
          <a:endParaRPr lang="en-UG"/>
        </a:p>
      </dgm:t>
    </dgm:pt>
    <dgm:pt modelId="{EF4AA1AE-9713-406B-86C3-3F06BCF3E9B5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rgbClr val="FF0000"/>
              </a:solidFill>
              <a:latin typeface="Myriad Pro" panose="020B0503030403020204"/>
            </a:rPr>
            <a:t>Commitment</a:t>
          </a:r>
          <a:r>
            <a:rPr lang="en-US" sz="2000" dirty="0">
              <a:solidFill>
                <a:srgbClr val="01692C"/>
              </a:solidFill>
              <a:latin typeface="Myriad Pro" panose="020B0503030403020204"/>
            </a:rPr>
            <a:t> to Implementation</a:t>
          </a:r>
          <a:endParaRPr lang="en-UG" sz="2000" dirty="0">
            <a:solidFill>
              <a:srgbClr val="01692C"/>
            </a:solidFill>
            <a:latin typeface="Myriad Pro" panose="020B0503030403020204"/>
          </a:endParaRPr>
        </a:p>
      </dgm:t>
    </dgm:pt>
    <dgm:pt modelId="{358E8E1C-3DBE-49E3-8BE2-B79F779B46D5}" type="parTrans" cxnId="{FB9FDC61-6CF0-491A-A06F-46F238F82085}">
      <dgm:prSet/>
      <dgm:spPr/>
      <dgm:t>
        <a:bodyPr/>
        <a:lstStyle/>
        <a:p>
          <a:endParaRPr lang="en-UG"/>
        </a:p>
      </dgm:t>
    </dgm:pt>
    <dgm:pt modelId="{C6546A5B-0EB2-4C76-822B-0AAF8F0E1F21}" type="sibTrans" cxnId="{FB9FDC61-6CF0-491A-A06F-46F238F82085}">
      <dgm:prSet/>
      <dgm:spPr/>
      <dgm:t>
        <a:bodyPr/>
        <a:lstStyle/>
        <a:p>
          <a:endParaRPr lang="en-UG"/>
        </a:p>
      </dgm:t>
    </dgm:pt>
    <dgm:pt modelId="{2862D65C-7FCE-4E88-A44D-FB47A333BF2C}" type="pres">
      <dgm:prSet presAssocID="{93C11D9A-51D8-4692-A276-456FB20D7965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8D1184E-6043-4159-90F7-361797AD1D10}" type="pres">
      <dgm:prSet presAssocID="{3CFE3EA1-605B-4E7C-8965-5238DEB17CD6}" presName="Parent" presStyleLbl="node1" presStyleIdx="0" presStyleCnt="2" custScaleX="117432" custScaleY="112879">
        <dgm:presLayoutVars>
          <dgm:chMax val="4"/>
          <dgm:chPref val="3"/>
        </dgm:presLayoutVars>
      </dgm:prSet>
      <dgm:spPr/>
    </dgm:pt>
    <dgm:pt modelId="{4845920F-1B7A-4210-B726-A2E78F576E32}" type="pres">
      <dgm:prSet presAssocID="{50C3F613-D1A7-4466-AF3D-A3548A93A5A5}" presName="Accent" presStyleLbl="node1" presStyleIdx="1" presStyleCnt="2"/>
      <dgm:spPr/>
    </dgm:pt>
    <dgm:pt modelId="{C15B9A4B-2FC7-4437-B5BD-645E6D97B0EB}" type="pres">
      <dgm:prSet presAssocID="{50C3F613-D1A7-4466-AF3D-A3548A93A5A5}" presName="Image1" presStyleLbl="fgImgPlace1" presStyleIdx="0" presStyleCnt="3"/>
      <dgm:spPr>
        <a:solidFill>
          <a:srgbClr val="FFB713"/>
        </a:solidFill>
      </dgm:spPr>
    </dgm:pt>
    <dgm:pt modelId="{3C91A2F2-4E4C-49B6-A4AC-B1BC54EC9269}" type="pres">
      <dgm:prSet presAssocID="{50C3F613-D1A7-4466-AF3D-A3548A93A5A5}" presName="Child1" presStyleLbl="revTx" presStyleIdx="0" presStyleCnt="3" custScaleX="115789">
        <dgm:presLayoutVars>
          <dgm:chMax val="0"/>
          <dgm:chPref val="0"/>
          <dgm:bulletEnabled val="1"/>
        </dgm:presLayoutVars>
      </dgm:prSet>
      <dgm:spPr/>
    </dgm:pt>
    <dgm:pt modelId="{F7E481B8-6011-4DA5-969B-10835E1A2C30}" type="pres">
      <dgm:prSet presAssocID="{68486E05-9863-403D-B72B-8D4DDDAC3065}" presName="Image2" presStyleCnt="0"/>
      <dgm:spPr/>
    </dgm:pt>
    <dgm:pt modelId="{E1B2FB5D-76C8-4782-8EF8-006969C7E607}" type="pres">
      <dgm:prSet presAssocID="{68486E05-9863-403D-B72B-8D4DDDAC3065}" presName="Image" presStyleLbl="fgImgPlace1" presStyleIdx="1" presStyleCnt="3"/>
      <dgm:spPr>
        <a:solidFill>
          <a:srgbClr val="FFDD71"/>
        </a:solidFill>
      </dgm:spPr>
    </dgm:pt>
    <dgm:pt modelId="{38CB4ECB-5B09-49C0-916D-C4C001CB4258}" type="pres">
      <dgm:prSet presAssocID="{68486E05-9863-403D-B72B-8D4DDDAC3065}" presName="Child2" presStyleLbl="revTx" presStyleIdx="1" presStyleCnt="3" custScaleX="117521">
        <dgm:presLayoutVars>
          <dgm:chMax val="0"/>
          <dgm:chPref val="0"/>
          <dgm:bulletEnabled val="1"/>
        </dgm:presLayoutVars>
      </dgm:prSet>
      <dgm:spPr/>
    </dgm:pt>
    <dgm:pt modelId="{68467412-FD0E-4478-B212-76CFD9CC365E}" type="pres">
      <dgm:prSet presAssocID="{EF4AA1AE-9713-406B-86C3-3F06BCF3E9B5}" presName="Image3" presStyleCnt="0"/>
      <dgm:spPr/>
    </dgm:pt>
    <dgm:pt modelId="{93EA8146-0A7C-47F9-8957-55C39B746B04}" type="pres">
      <dgm:prSet presAssocID="{EF4AA1AE-9713-406B-86C3-3F06BCF3E9B5}" presName="Image" presStyleLbl="fgImgPlace1" presStyleIdx="2" presStyleCnt="3"/>
      <dgm:spPr>
        <a:solidFill>
          <a:schemeClr val="accent6">
            <a:lumMod val="20000"/>
            <a:lumOff val="80000"/>
          </a:schemeClr>
        </a:solidFill>
      </dgm:spPr>
    </dgm:pt>
    <dgm:pt modelId="{0751F5C7-1D19-4497-BB94-28860C9E7010}" type="pres">
      <dgm:prSet presAssocID="{EF4AA1AE-9713-406B-86C3-3F06BCF3E9B5}" presName="Child3" presStyleLbl="revTx" presStyleIdx="2" presStyleCnt="3" custScaleX="125657" custScaleY="101706">
        <dgm:presLayoutVars>
          <dgm:chMax val="0"/>
          <dgm:chPref val="0"/>
          <dgm:bulletEnabled val="1"/>
        </dgm:presLayoutVars>
      </dgm:prSet>
      <dgm:spPr/>
    </dgm:pt>
  </dgm:ptLst>
  <dgm:cxnLst>
    <dgm:cxn modelId="{5C838E13-2BDA-4CBB-BCCC-302F9057B6ED}" type="presOf" srcId="{EF4AA1AE-9713-406B-86C3-3F06BCF3E9B5}" destId="{0751F5C7-1D19-4497-BB94-28860C9E7010}" srcOrd="0" destOrd="0" presId="urn:microsoft.com/office/officeart/2011/layout/RadialPictureList"/>
    <dgm:cxn modelId="{31178715-69A7-407D-A099-69C4452544D3}" type="presOf" srcId="{50C3F613-D1A7-4466-AF3D-A3548A93A5A5}" destId="{3C91A2F2-4E4C-49B6-A4AC-B1BC54EC9269}" srcOrd="0" destOrd="0" presId="urn:microsoft.com/office/officeart/2011/layout/RadialPictureList"/>
    <dgm:cxn modelId="{D6E22034-F1CD-4C5C-B7CB-7C83F514FD42}" type="presOf" srcId="{68486E05-9863-403D-B72B-8D4DDDAC3065}" destId="{38CB4ECB-5B09-49C0-916D-C4C001CB4258}" srcOrd="0" destOrd="0" presId="urn:microsoft.com/office/officeart/2011/layout/RadialPictureList"/>
    <dgm:cxn modelId="{FB9FDC61-6CF0-491A-A06F-46F238F82085}" srcId="{3CFE3EA1-605B-4E7C-8965-5238DEB17CD6}" destId="{EF4AA1AE-9713-406B-86C3-3F06BCF3E9B5}" srcOrd="2" destOrd="0" parTransId="{358E8E1C-3DBE-49E3-8BE2-B79F779B46D5}" sibTransId="{C6546A5B-0EB2-4C76-822B-0AAF8F0E1F21}"/>
    <dgm:cxn modelId="{BD00C662-C5B8-4854-99E2-9626C661AC14}" srcId="{93C11D9A-51D8-4692-A276-456FB20D7965}" destId="{3CFE3EA1-605B-4E7C-8965-5238DEB17CD6}" srcOrd="0" destOrd="0" parTransId="{A427ADB6-FDA0-4DB6-860D-C0D37F9B9738}" sibTransId="{4AA1DE2B-233E-455E-BD02-19E531640336}"/>
    <dgm:cxn modelId="{0721CB65-6B98-4580-AAAA-753868EDB13B}" srcId="{3CFE3EA1-605B-4E7C-8965-5238DEB17CD6}" destId="{68486E05-9863-403D-B72B-8D4DDDAC3065}" srcOrd="1" destOrd="0" parTransId="{CDF78BDB-7746-499B-988E-C63159D8F9B6}" sibTransId="{BCB36FA4-69B7-4C14-9690-806E07DE9575}"/>
    <dgm:cxn modelId="{4B46C666-C3E1-4675-B3A5-AC2D8FE31ECC}" type="presOf" srcId="{3CFE3EA1-605B-4E7C-8965-5238DEB17CD6}" destId="{98D1184E-6043-4159-90F7-361797AD1D10}" srcOrd="0" destOrd="0" presId="urn:microsoft.com/office/officeart/2011/layout/RadialPictureList"/>
    <dgm:cxn modelId="{76715E81-600E-44A9-8BFD-6D445C342703}" srcId="{3CFE3EA1-605B-4E7C-8965-5238DEB17CD6}" destId="{50C3F613-D1A7-4466-AF3D-A3548A93A5A5}" srcOrd="0" destOrd="0" parTransId="{31411E22-BA07-47D8-8052-D38FE2462221}" sibTransId="{7845D9DC-6A42-41F9-9237-1E1A5B46CD85}"/>
    <dgm:cxn modelId="{EED87C82-D808-4C0E-97C4-DD419E1ED501}" type="presOf" srcId="{93C11D9A-51D8-4692-A276-456FB20D7965}" destId="{2862D65C-7FCE-4E88-A44D-FB47A333BF2C}" srcOrd="0" destOrd="0" presId="urn:microsoft.com/office/officeart/2011/layout/RadialPictureList"/>
    <dgm:cxn modelId="{8C02D068-4997-4048-8C9D-BD147A3FFE35}" type="presParOf" srcId="{2862D65C-7FCE-4E88-A44D-FB47A333BF2C}" destId="{98D1184E-6043-4159-90F7-361797AD1D10}" srcOrd="0" destOrd="0" presId="urn:microsoft.com/office/officeart/2011/layout/RadialPictureList"/>
    <dgm:cxn modelId="{7D3416C7-8EA7-40B8-8669-27BE7CE6B37D}" type="presParOf" srcId="{2862D65C-7FCE-4E88-A44D-FB47A333BF2C}" destId="{4845920F-1B7A-4210-B726-A2E78F576E32}" srcOrd="1" destOrd="0" presId="urn:microsoft.com/office/officeart/2011/layout/RadialPictureList"/>
    <dgm:cxn modelId="{AF75AD83-782D-471F-8A59-478E666911C9}" type="presParOf" srcId="{2862D65C-7FCE-4E88-A44D-FB47A333BF2C}" destId="{C15B9A4B-2FC7-4437-B5BD-645E6D97B0EB}" srcOrd="2" destOrd="0" presId="urn:microsoft.com/office/officeart/2011/layout/RadialPictureList"/>
    <dgm:cxn modelId="{B4F89F75-BB66-47F8-9BFA-FDC37986B16A}" type="presParOf" srcId="{2862D65C-7FCE-4E88-A44D-FB47A333BF2C}" destId="{3C91A2F2-4E4C-49B6-A4AC-B1BC54EC9269}" srcOrd="3" destOrd="0" presId="urn:microsoft.com/office/officeart/2011/layout/RadialPictureList"/>
    <dgm:cxn modelId="{2B1060E1-6005-4CFE-B1B7-3FBCAD1DE5A3}" type="presParOf" srcId="{2862D65C-7FCE-4E88-A44D-FB47A333BF2C}" destId="{F7E481B8-6011-4DA5-969B-10835E1A2C30}" srcOrd="4" destOrd="0" presId="urn:microsoft.com/office/officeart/2011/layout/RadialPictureList"/>
    <dgm:cxn modelId="{884F7FB7-BBDD-401B-A030-413692CA0DD5}" type="presParOf" srcId="{F7E481B8-6011-4DA5-969B-10835E1A2C30}" destId="{E1B2FB5D-76C8-4782-8EF8-006969C7E607}" srcOrd="0" destOrd="0" presId="urn:microsoft.com/office/officeart/2011/layout/RadialPictureList"/>
    <dgm:cxn modelId="{C549B44D-D798-4C84-8588-14F39BC4AC7B}" type="presParOf" srcId="{2862D65C-7FCE-4E88-A44D-FB47A333BF2C}" destId="{38CB4ECB-5B09-49C0-916D-C4C001CB4258}" srcOrd="5" destOrd="0" presId="urn:microsoft.com/office/officeart/2011/layout/RadialPictureList"/>
    <dgm:cxn modelId="{DFA560EC-C69A-4067-837D-C39F5A902DC1}" type="presParOf" srcId="{2862D65C-7FCE-4E88-A44D-FB47A333BF2C}" destId="{68467412-FD0E-4478-B212-76CFD9CC365E}" srcOrd="6" destOrd="0" presId="urn:microsoft.com/office/officeart/2011/layout/RadialPictureList"/>
    <dgm:cxn modelId="{9AABCFCC-DAC5-4161-B94D-17C84940A86C}" type="presParOf" srcId="{68467412-FD0E-4478-B212-76CFD9CC365E}" destId="{93EA8146-0A7C-47F9-8957-55C39B746B04}" srcOrd="0" destOrd="0" presId="urn:microsoft.com/office/officeart/2011/layout/RadialPictureList"/>
    <dgm:cxn modelId="{0F3497BF-53DB-4F32-BE4C-FA0C34526DDC}" type="presParOf" srcId="{2862D65C-7FCE-4E88-A44D-FB47A333BF2C}" destId="{0751F5C7-1D19-4497-BB94-28860C9E7010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6AE04-86F4-4F66-8398-692B46F49C17}">
      <dsp:nvSpPr>
        <dsp:cNvPr id="0" name=""/>
        <dsp:cNvSpPr/>
      </dsp:nvSpPr>
      <dsp:spPr>
        <a:xfrm>
          <a:off x="2027912" y="651888"/>
          <a:ext cx="4355072" cy="4355072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F8079-F110-4C32-B386-C0EFD6A88B5C}">
      <dsp:nvSpPr>
        <dsp:cNvPr id="0" name=""/>
        <dsp:cNvSpPr/>
      </dsp:nvSpPr>
      <dsp:spPr>
        <a:xfrm>
          <a:off x="2027912" y="651888"/>
          <a:ext cx="4355072" cy="4355072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41F60-C66F-4AD3-9D1B-5E4C0A4E3053}">
      <dsp:nvSpPr>
        <dsp:cNvPr id="0" name=""/>
        <dsp:cNvSpPr/>
      </dsp:nvSpPr>
      <dsp:spPr>
        <a:xfrm>
          <a:off x="2027912" y="651888"/>
          <a:ext cx="4355072" cy="4355072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F9C15-A4F4-48A5-85A6-C43C41C9D5FE}">
      <dsp:nvSpPr>
        <dsp:cNvPr id="0" name=""/>
        <dsp:cNvSpPr/>
      </dsp:nvSpPr>
      <dsp:spPr>
        <a:xfrm>
          <a:off x="2027912" y="651888"/>
          <a:ext cx="4355072" cy="4355072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EEF28-263A-4066-8D4D-5776001D2CBD}">
      <dsp:nvSpPr>
        <dsp:cNvPr id="0" name=""/>
        <dsp:cNvSpPr/>
      </dsp:nvSpPr>
      <dsp:spPr>
        <a:xfrm>
          <a:off x="2027912" y="651888"/>
          <a:ext cx="4355072" cy="4355072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3EA00-5E19-4546-8BCB-9E2242F35B39}">
      <dsp:nvSpPr>
        <dsp:cNvPr id="0" name=""/>
        <dsp:cNvSpPr/>
      </dsp:nvSpPr>
      <dsp:spPr>
        <a:xfrm>
          <a:off x="3076896" y="1826695"/>
          <a:ext cx="2257103" cy="2005458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yriad Pro" panose="020B0503030403020204"/>
            </a:rPr>
            <a:t>Sustainable Development</a:t>
          </a:r>
          <a:endParaRPr lang="en-UG" sz="1800" b="1" kern="1200" dirty="0">
            <a:latin typeface="Myriad Pro" panose="020B0503030403020204"/>
          </a:endParaRPr>
        </a:p>
      </dsp:txBody>
      <dsp:txXfrm>
        <a:off x="3407441" y="2120388"/>
        <a:ext cx="1596013" cy="1418072"/>
      </dsp:txXfrm>
    </dsp:sp>
    <dsp:sp modelId="{0EDC198C-C09E-4B0D-9F57-C5BF3903DE29}">
      <dsp:nvSpPr>
        <dsp:cNvPr id="0" name=""/>
        <dsp:cNvSpPr/>
      </dsp:nvSpPr>
      <dsp:spPr>
        <a:xfrm>
          <a:off x="3214849" y="515"/>
          <a:ext cx="1981198" cy="1403821"/>
        </a:xfrm>
        <a:prstGeom prst="ellipse">
          <a:avLst/>
        </a:prstGeom>
        <a:solidFill>
          <a:srgbClr val="FFB7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tx1"/>
              </a:solidFill>
              <a:latin typeface="Myriad Pro" panose="020B0503030403020204"/>
            </a:rPr>
            <a:t>Principle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1800" b="1" kern="1200" dirty="0">
              <a:solidFill>
                <a:schemeClr val="tx1"/>
              </a:solidFill>
              <a:latin typeface="Myriad Pro" panose="020B0503030403020204"/>
            </a:rPr>
            <a:t>ESG</a:t>
          </a:r>
          <a:endParaRPr lang="en-UG" sz="1800" b="1" kern="1200" dirty="0">
            <a:solidFill>
              <a:schemeClr val="tx1"/>
            </a:solidFill>
            <a:latin typeface="Myriad Pro" panose="020B0503030403020204"/>
          </a:endParaRPr>
        </a:p>
      </dsp:txBody>
      <dsp:txXfrm>
        <a:off x="3504989" y="206100"/>
        <a:ext cx="1400918" cy="992651"/>
      </dsp:txXfrm>
    </dsp:sp>
    <dsp:sp modelId="{9B9E5135-16D3-4DDA-AF23-D759A6E6E018}">
      <dsp:nvSpPr>
        <dsp:cNvPr id="0" name=""/>
        <dsp:cNvSpPr/>
      </dsp:nvSpPr>
      <dsp:spPr>
        <a:xfrm>
          <a:off x="5279438" y="1470235"/>
          <a:ext cx="1897811" cy="1403821"/>
        </a:xfrm>
        <a:prstGeom prst="ellipse">
          <a:avLst/>
        </a:prstGeom>
        <a:solidFill>
          <a:srgbClr val="FFDD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tx1"/>
              </a:solidFill>
              <a:latin typeface="Myriad Pro" panose="020B0503030403020204"/>
            </a:rPr>
            <a:t>Practice / Approach  </a:t>
          </a:r>
          <a:r>
            <a:rPr lang="en-US" sz="1800" b="1" kern="1200" dirty="0">
              <a:solidFill>
                <a:schemeClr val="tx1"/>
              </a:solidFill>
              <a:latin typeface="Myriad Pro" panose="020B0503030403020204"/>
            </a:rPr>
            <a:t>Green Growth</a:t>
          </a:r>
          <a:endParaRPr lang="en-UG" sz="1800" b="1" kern="1200" dirty="0">
            <a:solidFill>
              <a:schemeClr val="tx1"/>
            </a:solidFill>
            <a:latin typeface="Myriad Pro" panose="020B0503030403020204"/>
          </a:endParaRPr>
        </a:p>
      </dsp:txBody>
      <dsp:txXfrm>
        <a:off x="5557366" y="1675820"/>
        <a:ext cx="1341955" cy="992651"/>
      </dsp:txXfrm>
    </dsp:sp>
    <dsp:sp modelId="{B4BB8929-950B-4D29-9EB3-6A5FE3B33475}">
      <dsp:nvSpPr>
        <dsp:cNvPr id="0" name=""/>
        <dsp:cNvSpPr/>
      </dsp:nvSpPr>
      <dsp:spPr>
        <a:xfrm>
          <a:off x="4510537" y="3848292"/>
          <a:ext cx="1890259" cy="140382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tx1"/>
              </a:solidFill>
              <a:latin typeface="Myriad Pro" panose="020B0503030403020204"/>
            </a:rPr>
            <a:t>Instrument </a:t>
          </a:r>
          <a:r>
            <a:rPr lang="en-US" sz="1800" b="1" kern="1200" dirty="0">
              <a:solidFill>
                <a:schemeClr val="tx1"/>
              </a:solidFill>
              <a:latin typeface="Myriad Pro" panose="020B0503030403020204"/>
            </a:rPr>
            <a:t>Green Finance</a:t>
          </a:r>
          <a:endParaRPr lang="en-UG" sz="1800" b="1" kern="1200" dirty="0">
            <a:solidFill>
              <a:schemeClr val="tx1"/>
            </a:solidFill>
            <a:latin typeface="Myriad Pro" panose="020B0503030403020204"/>
          </a:endParaRPr>
        </a:p>
      </dsp:txBody>
      <dsp:txXfrm>
        <a:off x="4787359" y="4053877"/>
        <a:ext cx="1336615" cy="992651"/>
      </dsp:txXfrm>
    </dsp:sp>
    <dsp:sp modelId="{18F37F07-76F9-4547-A643-D79BF68BA9D5}">
      <dsp:nvSpPr>
        <dsp:cNvPr id="0" name=""/>
        <dsp:cNvSpPr/>
      </dsp:nvSpPr>
      <dsp:spPr>
        <a:xfrm>
          <a:off x="1977426" y="3848292"/>
          <a:ext cx="1955607" cy="1403821"/>
        </a:xfrm>
        <a:prstGeom prst="ellipse">
          <a:avLst/>
        </a:prstGeom>
        <a:solidFill>
          <a:srgbClr val="FFB7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tx1"/>
              </a:solidFill>
              <a:latin typeface="Myriad Pro" panose="020B0503030403020204"/>
            </a:rPr>
            <a:t>Result  </a:t>
          </a:r>
          <a:r>
            <a:rPr lang="en-US" sz="1800" b="1" kern="1200" dirty="0">
              <a:solidFill>
                <a:schemeClr val="tx1"/>
              </a:solidFill>
              <a:latin typeface="Myriad Pro" panose="020B0503030403020204"/>
            </a:rPr>
            <a:t>ESRI</a:t>
          </a:r>
          <a:endParaRPr lang="en-UG" sz="1800" b="1" kern="1200" dirty="0">
            <a:solidFill>
              <a:schemeClr val="tx1"/>
            </a:solidFill>
            <a:latin typeface="Myriad Pro" panose="020B0503030403020204"/>
          </a:endParaRPr>
        </a:p>
      </dsp:txBody>
      <dsp:txXfrm>
        <a:off x="2263818" y="4053877"/>
        <a:ext cx="1382823" cy="992651"/>
      </dsp:txXfrm>
    </dsp:sp>
    <dsp:sp modelId="{75C9F625-A4D0-40B4-B95C-4A6ED282D190}">
      <dsp:nvSpPr>
        <dsp:cNvPr id="0" name=""/>
        <dsp:cNvSpPr/>
      </dsp:nvSpPr>
      <dsp:spPr>
        <a:xfrm>
          <a:off x="1204749" y="1470235"/>
          <a:ext cx="1955607" cy="140382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tx1"/>
              </a:solidFill>
              <a:latin typeface="Myriad Pro" panose="020B0503030403020204"/>
            </a:rPr>
            <a:t>Monitoring, Reporting and Verification  </a:t>
          </a:r>
          <a:r>
            <a:rPr lang="en-US" sz="1800" b="1" kern="1200" dirty="0">
              <a:solidFill>
                <a:schemeClr val="tx1"/>
              </a:solidFill>
              <a:latin typeface="Myriad Pro" panose="020B0503030403020204"/>
            </a:rPr>
            <a:t>ESPM</a:t>
          </a:r>
          <a:endParaRPr lang="en-UG" sz="1800" b="1" kern="1200" dirty="0">
            <a:solidFill>
              <a:schemeClr val="tx1"/>
            </a:solidFill>
            <a:latin typeface="Myriad Pro" panose="020B0503030403020204"/>
          </a:endParaRPr>
        </a:p>
      </dsp:txBody>
      <dsp:txXfrm>
        <a:off x="1491141" y="1675820"/>
        <a:ext cx="1382823" cy="992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1184E-6043-4159-90F7-361797AD1D10}">
      <dsp:nvSpPr>
        <dsp:cNvPr id="0" name=""/>
        <dsp:cNvSpPr/>
      </dsp:nvSpPr>
      <dsp:spPr>
        <a:xfrm>
          <a:off x="1148536" y="1397959"/>
          <a:ext cx="3339211" cy="3209904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yriad Pro" panose="020B0503030403020204"/>
            </a:rPr>
            <a:t>Way Forward </a:t>
          </a:r>
          <a:endParaRPr lang="en-UG" sz="2800" b="1" kern="1200" dirty="0">
            <a:latin typeface="Myriad Pro" panose="020B0503030403020204"/>
          </a:endParaRPr>
        </a:p>
      </dsp:txBody>
      <dsp:txXfrm>
        <a:off x="1637552" y="1868039"/>
        <a:ext cx="2361179" cy="2269744"/>
      </dsp:txXfrm>
    </dsp:sp>
    <dsp:sp modelId="{4845920F-1B7A-4210-B726-A2E78F576E32}">
      <dsp:nvSpPr>
        <dsp:cNvPr id="0" name=""/>
        <dsp:cNvSpPr/>
      </dsp:nvSpPr>
      <dsp:spPr>
        <a:xfrm>
          <a:off x="-69988" y="0"/>
          <a:ext cx="5732083" cy="597534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B9A4B-2FC7-4437-B5BD-645E6D97B0EB}">
      <dsp:nvSpPr>
        <dsp:cNvPr id="0" name=""/>
        <dsp:cNvSpPr/>
      </dsp:nvSpPr>
      <dsp:spPr>
        <a:xfrm>
          <a:off x="4150701" y="503721"/>
          <a:ext cx="1523288" cy="1523713"/>
        </a:xfrm>
        <a:prstGeom prst="ellipse">
          <a:avLst/>
        </a:prstGeom>
        <a:solidFill>
          <a:srgbClr val="FFB7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1A2F2-4E4C-49B6-A4AC-B1BC54EC9269}">
      <dsp:nvSpPr>
        <dsp:cNvPr id="0" name=""/>
        <dsp:cNvSpPr/>
      </dsp:nvSpPr>
      <dsp:spPr>
        <a:xfrm>
          <a:off x="5628564" y="528220"/>
          <a:ext cx="2360914" cy="1474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 dirty="0">
              <a:solidFill>
                <a:srgbClr val="01692C"/>
              </a:solidFill>
              <a:latin typeface="Myriad Pro" panose="020B0503030403020204"/>
            </a:rPr>
            <a:t>GG Appetite</a:t>
          </a:r>
          <a:endParaRPr lang="en-UG" sz="2000" kern="1200" dirty="0">
            <a:solidFill>
              <a:srgbClr val="01692C"/>
            </a:solidFill>
            <a:latin typeface="Myriad Pro" panose="020B0503030403020204"/>
          </a:endParaRPr>
        </a:p>
      </dsp:txBody>
      <dsp:txXfrm>
        <a:off x="5628564" y="528220"/>
        <a:ext cx="2360914" cy="1474716"/>
      </dsp:txXfrm>
    </dsp:sp>
    <dsp:sp modelId="{E1B2FB5D-76C8-4782-8EF8-006969C7E607}">
      <dsp:nvSpPr>
        <dsp:cNvPr id="0" name=""/>
        <dsp:cNvSpPr/>
      </dsp:nvSpPr>
      <dsp:spPr>
        <a:xfrm>
          <a:off x="4739456" y="2237170"/>
          <a:ext cx="1523288" cy="1523713"/>
        </a:xfrm>
        <a:prstGeom prst="ellipse">
          <a:avLst/>
        </a:prstGeom>
        <a:solidFill>
          <a:srgbClr val="FFDD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B4ECB-5B09-49C0-916D-C4C001CB4258}">
      <dsp:nvSpPr>
        <dsp:cNvPr id="0" name=""/>
        <dsp:cNvSpPr/>
      </dsp:nvSpPr>
      <dsp:spPr>
        <a:xfrm>
          <a:off x="6208158" y="2258681"/>
          <a:ext cx="2396230" cy="1474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 dirty="0">
              <a:solidFill>
                <a:srgbClr val="01692C"/>
              </a:solidFill>
              <a:latin typeface="Myriad Pro" panose="020B0503030403020204"/>
            </a:rPr>
            <a:t>Action Planning</a:t>
          </a:r>
          <a:endParaRPr lang="en-UG" sz="2000" kern="1200" dirty="0">
            <a:solidFill>
              <a:srgbClr val="01692C"/>
            </a:solidFill>
            <a:latin typeface="Myriad Pro" panose="020B0503030403020204"/>
          </a:endParaRPr>
        </a:p>
      </dsp:txBody>
      <dsp:txXfrm>
        <a:off x="6208158" y="2258681"/>
        <a:ext cx="2396230" cy="1474716"/>
      </dsp:txXfrm>
    </dsp:sp>
    <dsp:sp modelId="{93EA8146-0A7C-47F9-8957-55C39B746B04}">
      <dsp:nvSpPr>
        <dsp:cNvPr id="0" name=""/>
        <dsp:cNvSpPr/>
      </dsp:nvSpPr>
      <dsp:spPr>
        <a:xfrm>
          <a:off x="4150701" y="3995118"/>
          <a:ext cx="1523288" cy="152371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1F5C7-1D19-4497-BB94-28860C9E7010}">
      <dsp:nvSpPr>
        <dsp:cNvPr id="0" name=""/>
        <dsp:cNvSpPr/>
      </dsp:nvSpPr>
      <dsp:spPr>
        <a:xfrm>
          <a:off x="5527960" y="4013610"/>
          <a:ext cx="2562121" cy="149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b="1" kern="1200" dirty="0">
              <a:solidFill>
                <a:srgbClr val="FF0000"/>
              </a:solidFill>
              <a:latin typeface="Myriad Pro" panose="020B0503030403020204"/>
            </a:rPr>
            <a:t>Commitment</a:t>
          </a:r>
          <a:r>
            <a:rPr lang="en-US" sz="2000" kern="1200" dirty="0">
              <a:solidFill>
                <a:srgbClr val="01692C"/>
              </a:solidFill>
              <a:latin typeface="Myriad Pro" panose="020B0503030403020204"/>
            </a:rPr>
            <a:t> to Implementation</a:t>
          </a:r>
          <a:endParaRPr lang="en-UG" sz="2000" kern="1200" dirty="0">
            <a:solidFill>
              <a:srgbClr val="01692C"/>
            </a:solidFill>
            <a:latin typeface="Myriad Pro" panose="020B0503030403020204"/>
          </a:endParaRPr>
        </a:p>
      </dsp:txBody>
      <dsp:txXfrm>
        <a:off x="5527960" y="4013610"/>
        <a:ext cx="2562121" cy="149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5383-C78F-44D5-9CD5-0A0CBC97D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67B72-3BE5-481A-AE0D-656CC6CD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1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4D330F-DA68-4C0A-881C-A4AB3DC20943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8BE8BC-D04C-42CA-9323-65B5FEF8B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02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BE8BC-D04C-42CA-9323-65B5FEF8B80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7315200" cy="762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76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14478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35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11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08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7315200" cy="762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76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14478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70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85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74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6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55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976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8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690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838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30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428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7315200" cy="762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76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14478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057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482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197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194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531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387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85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821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331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741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339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657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7315200" cy="762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76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14478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17E0E-DAB4-421A-AB99-37DAFF36C1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F8AF-6463-4311-ACDA-6CEFE139CD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82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17E0E-DAB4-421A-AB99-37DAFF36C1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F8AF-6463-4311-ACDA-6CEFE139CD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38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17E0E-DAB4-421A-AB99-37DAFF36C1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F8AF-6463-4311-ACDA-6CEFE139CD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306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17E0E-DAB4-421A-AB99-37DAFF36C1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F8AF-6463-4311-ACDA-6CEFE139CD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72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17E0E-DAB4-421A-AB99-37DAFF36C1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F8AF-6463-4311-ACDA-6CEFE139CD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19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17E0E-DAB4-421A-AB99-37DAFF36C1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F8AF-6463-4311-ACDA-6CEFE139CD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5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146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17E0E-DAB4-421A-AB99-37DAFF36C1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F8AF-6463-4311-ACDA-6CEFE139CD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181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17E0E-DAB4-421A-AB99-37DAFF36C1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F8AF-6463-4311-ACDA-6CEFE139CD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9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17E0E-DAB4-421A-AB99-37DAFF36C1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F8AF-6463-4311-ACDA-6CEFE139CD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966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17E0E-DAB4-421A-AB99-37DAFF36C1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F8AF-6463-4311-ACDA-6CEFE139CD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51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17E0E-DAB4-421A-AB99-37DAFF36C1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F8AF-6463-4311-ACDA-6CEFE139CD2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515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6"/>
            <a:ext cx="9148763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5490225" y="467785"/>
            <a:ext cx="3656410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2925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1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5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1" y="-4679"/>
            <a:ext cx="9150461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1839516" y="1262064"/>
            <a:ext cx="5464969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2925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5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369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4" y="2438400"/>
            <a:ext cx="312039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13" y="2438400"/>
            <a:ext cx="312039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51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4" y="566928"/>
            <a:ext cx="6577930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4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4" y="3316640"/>
            <a:ext cx="312039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813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7813" y="3316640"/>
            <a:ext cx="312039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6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8485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5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3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6429343" y="45368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3223804"/>
            <a:ext cx="2420786" cy="2872197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373605"/>
            <a:ext cx="2420786" cy="816481"/>
          </a:xfrm>
        </p:spPr>
        <p:txBody>
          <a:bodyPr anchor="t"/>
          <a:lstStyle>
            <a:lvl1pPr algn="l">
              <a:defRPr sz="3300"/>
            </a:lvl1pPr>
          </a:lstStyle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3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6429343" y="45368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6" y="1503910"/>
            <a:ext cx="2422969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6" y="3223806"/>
            <a:ext cx="2420874" cy="2872194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366" y="6291073"/>
            <a:ext cx="2420874" cy="365125"/>
          </a:xfrm>
        </p:spPr>
        <p:txBody>
          <a:bodyPr/>
          <a:lstStyle>
            <a:lvl1pPr algn="l">
              <a:defRPr/>
            </a:lvl1pPr>
          </a:lstStyle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1073"/>
            <a:ext cx="5698998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6" y="373607"/>
            <a:ext cx="2420874" cy="816482"/>
          </a:xfrm>
        </p:spPr>
        <p:txBody>
          <a:bodyPr anchor="t"/>
          <a:lstStyle>
            <a:lvl1pPr algn="l">
              <a:defRPr sz="3300"/>
            </a:lvl1pPr>
          </a:lstStyle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94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4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474" y="507037"/>
            <a:ext cx="1178720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469683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6833687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08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08AE-37DA-4DF7-948A-9DFB65BDBD4A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A026-FB55-48C8-87F0-062E53A8CD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5067300" y="2754004"/>
            <a:ext cx="76200" cy="807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000500" y="2754004"/>
            <a:ext cx="76200" cy="8077200"/>
          </a:xfrm>
          <a:prstGeom prst="rect">
            <a:avLst/>
          </a:prstGeom>
          <a:solidFill>
            <a:srgbClr val="018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304800" cy="8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554915"/>
      </p:ext>
    </p:extLst>
  </p:cSld>
  <p:clrMapOvr>
    <a:masterClrMapping/>
  </p:clrMapOvr>
  <p:transition spd="med" advTm="10000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B3C7-5AB7-4FCE-8C37-1384A0CF60D8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D72E6-569E-4D8F-8718-E7616E86FD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5067300" y="2754004"/>
            <a:ext cx="76200" cy="807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000500" y="2754004"/>
            <a:ext cx="76200" cy="8077200"/>
          </a:xfrm>
          <a:prstGeom prst="rect">
            <a:avLst/>
          </a:prstGeom>
          <a:solidFill>
            <a:srgbClr val="018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304800" cy="8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3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62C1-3B28-4BDC-A2E9-07023015F1F6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A8C44-0C29-4404-A209-E3884D7559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5067300" y="2754004"/>
            <a:ext cx="76200" cy="807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000500" y="2754004"/>
            <a:ext cx="76200" cy="8077200"/>
          </a:xfrm>
          <a:prstGeom prst="rect">
            <a:avLst/>
          </a:prstGeom>
          <a:solidFill>
            <a:srgbClr val="018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304800" cy="8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63A6-7B2F-4FD7-AF42-028A1C165F20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8D38F-7EBD-4066-85FB-B5B724A26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4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922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1DCFC-D477-4D82-B993-5940343421BF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E92C9-5935-42ED-8D4E-E27E9B4DC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8BED-4806-4070-BEC3-BAFA92763FD7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78359-0675-46FE-805E-4F4A1D6DA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5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B948-B71B-4B63-9601-97208B898E62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83DD5-2066-485E-88B5-1F0D1245F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1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79AF-853D-4217-9008-E913AF7417BD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00027-68BE-4075-9035-507388412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5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0190-475C-444F-BEC6-D42BA81E316D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F45E1-0CA3-456E-A567-53B09CB79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9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72149-B7FC-433C-AF7C-D0866C2741BB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51747-FDD5-48FD-85EC-B9C43421D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2014-D7C1-4219-983A-AAE45FFFB077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92886-7E2A-4BC9-A356-50B3B7608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5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39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5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217E0E-DAB4-421A-AB99-37DAFF36C1C5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12/14/2022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27F8AF-6463-4311-ACDA-6CEFE139CD22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44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400800" y="6781800"/>
            <a:ext cx="2743200" cy="76200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AB00"/>
                </a:solidFill>
              </a:rPr>
              <a:t> </a:t>
            </a:r>
          </a:p>
        </p:txBody>
      </p:sp>
      <p:pic>
        <p:nvPicPr>
          <p:cNvPr id="2050" name="Picture 2" descr="C:\Users\Shakila.Rahim\Documents\Logo 3x9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533400" y="6781800"/>
            <a:ext cx="5867400" cy="76200"/>
          </a:xfrm>
          <a:prstGeom prst="rect">
            <a:avLst/>
          </a:prstGeom>
          <a:solidFill>
            <a:srgbClr val="00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AB00"/>
                </a:solidFill>
              </a:rPr>
              <a:t>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0800" y="1562100"/>
            <a:ext cx="635000" cy="4762500"/>
            <a:chOff x="50800" y="1562100"/>
            <a:chExt cx="635000" cy="4762500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" t="-1" r="7604" b="2459"/>
            <a:stretch/>
          </p:blipFill>
          <p:spPr bwMode="auto">
            <a:xfrm rot="5400000">
              <a:off x="-107952" y="1720852"/>
              <a:ext cx="952500" cy="6349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112461" y="2754578"/>
              <a:ext cx="962025" cy="6344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93412" y="3716601"/>
              <a:ext cx="933451" cy="6249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63188" y="4651700"/>
              <a:ext cx="885827" cy="612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51" b="24351"/>
            <a:stretch/>
          </p:blipFill>
          <p:spPr bwMode="auto">
            <a:xfrm rot="5400000">
              <a:off x="-75423" y="5563377"/>
              <a:ext cx="914400" cy="6080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69247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400800" y="6781800"/>
            <a:ext cx="2743200" cy="76200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AB00"/>
                </a:solidFill>
              </a:rPr>
              <a:t> </a:t>
            </a:r>
          </a:p>
        </p:txBody>
      </p:sp>
      <p:pic>
        <p:nvPicPr>
          <p:cNvPr id="2050" name="Picture 2" descr="C:\Users\Shakila.Rahim\Documents\Logo 3x9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533400" y="6781800"/>
            <a:ext cx="5867400" cy="76200"/>
          </a:xfrm>
          <a:prstGeom prst="rect">
            <a:avLst/>
          </a:prstGeom>
          <a:solidFill>
            <a:srgbClr val="00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AB00"/>
                </a:solidFill>
              </a:rPr>
              <a:t>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0800" y="1562100"/>
            <a:ext cx="635000" cy="4762500"/>
            <a:chOff x="50800" y="1562100"/>
            <a:chExt cx="635000" cy="4762500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" t="-1" r="7604" b="2459"/>
            <a:stretch/>
          </p:blipFill>
          <p:spPr bwMode="auto">
            <a:xfrm rot="5400000">
              <a:off x="-107952" y="1720852"/>
              <a:ext cx="952500" cy="6349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112461" y="2754578"/>
              <a:ext cx="962025" cy="6344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93412" y="3716601"/>
              <a:ext cx="933451" cy="6249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63188" y="4651700"/>
              <a:ext cx="885827" cy="612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51" b="24351"/>
            <a:stretch/>
          </p:blipFill>
          <p:spPr bwMode="auto">
            <a:xfrm rot="5400000">
              <a:off x="-75423" y="5563377"/>
              <a:ext cx="914400" cy="6080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4300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400800" y="6781800"/>
            <a:ext cx="2743200" cy="76200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AB00"/>
                </a:solidFill>
              </a:rPr>
              <a:t> </a:t>
            </a:r>
          </a:p>
        </p:txBody>
      </p:sp>
      <p:pic>
        <p:nvPicPr>
          <p:cNvPr id="2050" name="Picture 2" descr="C:\Users\Shakila.Rahim\Documents\Logo 3x9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533400" y="6781800"/>
            <a:ext cx="5867400" cy="76200"/>
          </a:xfrm>
          <a:prstGeom prst="rect">
            <a:avLst/>
          </a:prstGeom>
          <a:solidFill>
            <a:srgbClr val="00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AB00"/>
                </a:solidFill>
              </a:rPr>
              <a:t>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0800" y="1562100"/>
            <a:ext cx="635000" cy="4762500"/>
            <a:chOff x="50800" y="1562100"/>
            <a:chExt cx="635000" cy="4762500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" t="-1" r="7604" b="2459"/>
            <a:stretch/>
          </p:blipFill>
          <p:spPr bwMode="auto">
            <a:xfrm rot="5400000">
              <a:off x="-107952" y="1720852"/>
              <a:ext cx="952500" cy="6349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112461" y="2754578"/>
              <a:ext cx="962025" cy="6344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93412" y="3716601"/>
              <a:ext cx="933451" cy="6249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63188" y="4651700"/>
              <a:ext cx="885827" cy="612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51" b="24351"/>
            <a:stretch/>
          </p:blipFill>
          <p:spPr bwMode="auto">
            <a:xfrm rot="5400000">
              <a:off x="-75423" y="5563377"/>
              <a:ext cx="914400" cy="6080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22092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400800" y="6781800"/>
            <a:ext cx="2743200" cy="76200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AB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2050" name="Picture 2" descr="C:\Users\Shakila.Rahim\Documents\Logo 3x9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533400" y="6781800"/>
            <a:ext cx="5867400" cy="76200"/>
          </a:xfrm>
          <a:prstGeom prst="rect">
            <a:avLst/>
          </a:prstGeom>
          <a:solidFill>
            <a:srgbClr val="00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AB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0800" y="1562100"/>
            <a:ext cx="635000" cy="4762500"/>
            <a:chOff x="50800" y="1562100"/>
            <a:chExt cx="635000" cy="4762500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" t="-1" r="7604" b="2459"/>
            <a:stretch/>
          </p:blipFill>
          <p:spPr bwMode="auto">
            <a:xfrm rot="5400000">
              <a:off x="-107952" y="1720852"/>
              <a:ext cx="952500" cy="6349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112461" y="2754578"/>
              <a:ext cx="962025" cy="6344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93412" y="3716601"/>
              <a:ext cx="933451" cy="6249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-63188" y="4651700"/>
              <a:ext cx="885827" cy="612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51" b="24351"/>
            <a:stretch/>
          </p:blipFill>
          <p:spPr bwMode="auto">
            <a:xfrm rot="5400000">
              <a:off x="-75423" y="5563377"/>
              <a:ext cx="914400" cy="6080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27473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F993903-7F15-4EFB-97B5-8A206AD92C9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296616"/>
            <a:ext cx="4250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749" y="723329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ABC9FC8-85B9-4543-9E94-89D6EF4973A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3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5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3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2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A552B2-CC15-4BAF-AE81-8CF7B8A2B731}" type="datetime1">
              <a:rPr lang="en-US" smtClean="0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166E97-B125-4533-85DC-C0C2433C5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6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Tm="10000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FB60A-FD82-4BC8-9178-DE9DE268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76400"/>
            <a:ext cx="8077200" cy="3137733"/>
          </a:xfrm>
        </p:spPr>
        <p:txBody>
          <a:bodyPr anchor="ctr">
            <a:noAutofit/>
          </a:bodyPr>
          <a:lstStyle/>
          <a:p>
            <a:pPr algn="ctr"/>
            <a:r>
              <a:rPr lang="en-US" sz="9600" b="1" dirty="0">
                <a:solidFill>
                  <a:srgbClr val="01692C"/>
                </a:solidFill>
                <a:latin typeface="Myriad Pro" panose="020B0503030403020204" pitchFamily="34" charset="0"/>
              </a:rPr>
              <a:t>Building a Green Loan Portfolio</a:t>
            </a:r>
          </a:p>
        </p:txBody>
      </p:sp>
    </p:spTree>
    <p:extLst>
      <p:ext uri="{BB962C8B-B14F-4D97-AF65-F5344CB8AC3E}">
        <p14:creationId xmlns:p14="http://schemas.microsoft.com/office/powerpoint/2010/main" val="399432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084E-05B5-9F77-8B0F-678ECCC7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526"/>
            <a:ext cx="8610600" cy="658495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i="0" dirty="0">
                <a:solidFill>
                  <a:srgbClr val="FFB713"/>
                </a:solidFill>
                <a:effectLst/>
                <a:latin typeface="Myriad Pro" panose="020B0503030403020204"/>
              </a:rPr>
              <a:t>2. </a:t>
            </a:r>
            <a:r>
              <a:rPr lang="en-US" sz="2400" b="1" dirty="0">
                <a:solidFill>
                  <a:srgbClr val="FFB713"/>
                </a:solidFill>
                <a:latin typeface="Myriad Pro" panose="020B0503030403020204"/>
              </a:rPr>
              <a:t>The Hard Elements </a:t>
            </a:r>
            <a:r>
              <a:rPr lang="en-US" sz="2400" b="1" dirty="0" err="1">
                <a:solidFill>
                  <a:srgbClr val="FFB713"/>
                </a:solidFill>
                <a:latin typeface="Myriad Pro" panose="020B0503030403020204"/>
              </a:rPr>
              <a:t>ctd</a:t>
            </a:r>
            <a:endParaRPr lang="en-US" sz="2400" b="1" dirty="0">
              <a:solidFill>
                <a:srgbClr val="FFB713"/>
              </a:solidFill>
              <a:latin typeface="Myriad Pro" panose="020B0503030403020204"/>
            </a:endParaRPr>
          </a:p>
          <a:p>
            <a:pPr marL="457200" algn="just">
              <a:buFont typeface="+mj-lt"/>
              <a:buAutoNum type="alphaUcPeriod" startAt="2"/>
            </a:pPr>
            <a:r>
              <a:rPr lang="en-US" sz="2400" b="1" spc="5" dirty="0">
                <a:solidFill>
                  <a:srgbClr val="006600"/>
                </a:solidFill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Structure – </a:t>
            </a:r>
            <a:r>
              <a:rPr lang="en-US" sz="2400" spc="5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Does the organizational </a:t>
            </a:r>
            <a:r>
              <a:rPr lang="en-US" sz="2400" spc="5" dirty="0">
                <a:solidFill>
                  <a:srgbClr val="FFC000"/>
                </a:solidFill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hierarchy support </a:t>
            </a:r>
            <a:r>
              <a:rPr lang="en-US" sz="2400" spc="5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green loan portfolios?</a:t>
            </a:r>
          </a:p>
          <a:p>
            <a:pPr lvl="1" indent="-228600" algn="just">
              <a:buFont typeface="Wingdings" panose="05000000000000000000" pitchFamily="2" charset="2"/>
              <a:buChar char=""/>
            </a:pPr>
            <a:r>
              <a:rPr lang="en-US" sz="2400" spc="5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Representation at all </a:t>
            </a:r>
            <a:r>
              <a:rPr lang="en-US" sz="2400" spc="5" dirty="0">
                <a:solidFill>
                  <a:srgbClr val="FFC000"/>
                </a:solidFill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en-US" sz="2400" spc="5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 levels from Board, Management, staff</a:t>
            </a:r>
          </a:p>
          <a:p>
            <a:pPr marL="514350" lvl="1" indent="0" algn="just">
              <a:buNone/>
            </a:pPr>
            <a:endParaRPr lang="en-UG" sz="2400" dirty="0">
              <a:effectLst/>
              <a:latin typeface="Myriad Pro" panose="020B05030304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  <a:buFont typeface="+mj-lt"/>
              <a:buAutoNum type="alphaUcPeriod" startAt="2"/>
            </a:pPr>
            <a:r>
              <a:rPr lang="en-US" sz="2400" b="1" spc="5" dirty="0">
                <a:solidFill>
                  <a:srgbClr val="006600"/>
                </a:solidFill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Systems – </a:t>
            </a:r>
            <a:r>
              <a:rPr lang="en-US" sz="2400" spc="5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Do the internal systems support the peculiarity of green loan portfolios?</a:t>
            </a:r>
          </a:p>
          <a:p>
            <a:pPr lvl="1" indent="-228600" algn="just"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400" spc="5" dirty="0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Independent product with </a:t>
            </a:r>
            <a:r>
              <a:rPr lang="en-US" sz="2400" spc="5" dirty="0">
                <a:solidFill>
                  <a:srgbClr val="FFC000"/>
                </a:solidFill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product codes </a:t>
            </a:r>
            <a:r>
              <a:rPr lang="en-US" sz="2400" spc="5" dirty="0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to avoid mix up</a:t>
            </a:r>
          </a:p>
          <a:p>
            <a:pPr lvl="1" indent="-228600" algn="just"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400" spc="5" dirty="0">
                <a:solidFill>
                  <a:srgbClr val="FFC000"/>
                </a:solidFill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Pipeline development </a:t>
            </a:r>
            <a:r>
              <a:rPr lang="en-US" sz="2400" spc="5" dirty="0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mechanism (marketing and promotion set up)</a:t>
            </a:r>
          </a:p>
          <a:p>
            <a:pPr lvl="1" indent="-228600" algn="just"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400" spc="5" dirty="0">
                <a:solidFill>
                  <a:srgbClr val="FFC000"/>
                </a:solidFill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FFC000"/>
                </a:solidFill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ssessment instruments </a:t>
            </a:r>
            <a:r>
              <a:rPr lang="en-US" sz="2400" spc="5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(green intervention checklist, appraisal tools </a:t>
            </a:r>
            <a:r>
              <a:rPr lang="en-US" sz="2400" spc="5" dirty="0" err="1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e.t.c</a:t>
            </a:r>
            <a:r>
              <a:rPr lang="en-US" sz="2400" spc="5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1" indent="-228600" algn="just"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400" spc="5" dirty="0">
                <a:solidFill>
                  <a:srgbClr val="FFC000"/>
                </a:solidFill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Reporting and </a:t>
            </a:r>
            <a:r>
              <a:rPr lang="en-US" sz="2400" spc="5" dirty="0">
                <a:solidFill>
                  <a:srgbClr val="FFC000"/>
                </a:solidFill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results measurement </a:t>
            </a:r>
            <a:r>
              <a:rPr lang="en-US" sz="2400" spc="5" dirty="0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marL="0" indent="0" algn="just">
              <a:buNone/>
            </a:pPr>
            <a:endParaRPr lang="en-US" sz="1600" spc="5" dirty="0">
              <a:latin typeface="Myriad Pro" panose="020B05030304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G" sz="1600" spc="5" dirty="0">
              <a:latin typeface="Myriad Pro" panose="020B0503030403020204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FCAA-FED0-7266-A6BC-A40AF64E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D72E6-569E-4D8F-8718-E7616E86FD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7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084E-05B5-9F77-8B0F-678ECCC7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71488"/>
            <a:ext cx="8305800" cy="624998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B713"/>
                </a:solidFill>
                <a:latin typeface="Myriad Pro" panose="020B0503030403020204"/>
              </a:rPr>
              <a:t>3. The Soft Elements</a:t>
            </a:r>
            <a:endParaRPr lang="en-UG" sz="2400" b="1" dirty="0">
              <a:solidFill>
                <a:srgbClr val="FFB713"/>
              </a:solidFill>
              <a:latin typeface="Myriad Pro" panose="020B0503030403020204"/>
            </a:endParaRPr>
          </a:p>
          <a:p>
            <a:pPr lvl="1" indent="-228600" algn="just"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G" sz="2400" b="1" spc="5" dirty="0">
                <a:solidFill>
                  <a:srgbClr val="006600"/>
                </a:solidFill>
                <a:latin typeface="Myriad Pro" panose="020B0503030403020204"/>
                <a:cs typeface="Times New Roman" panose="02020603050405020304" pitchFamily="18" charset="0"/>
              </a:rPr>
              <a:t>Staff </a:t>
            </a:r>
            <a:r>
              <a:rPr lang="en-US" sz="2400" b="1" spc="5" dirty="0">
                <a:solidFill>
                  <a:srgbClr val="006600"/>
                </a:solidFill>
                <a:latin typeface="Myriad Pro" panose="020B0503030403020204"/>
                <a:cs typeface="Times New Roman" panose="02020603050405020304" pitchFamily="18" charset="0"/>
              </a:rPr>
              <a:t>–</a:t>
            </a: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 Do you have the requisite staff? </a:t>
            </a:r>
          </a:p>
          <a:p>
            <a:pPr marL="514350" lvl="1" indent="0" algn="just">
              <a:spcAft>
                <a:spcPts val="800"/>
              </a:spcAft>
              <a:buNone/>
            </a:pPr>
            <a:endParaRPr lang="en-UG" sz="2400" spc="5" dirty="0">
              <a:latin typeface="Myriad Pro" panose="020B0503030403020204"/>
              <a:cs typeface="Times New Roman" panose="02020603050405020304" pitchFamily="18" charset="0"/>
            </a:endParaRPr>
          </a:p>
          <a:p>
            <a:pPr lvl="1" indent="-228600" algn="just"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G" sz="2400" b="1" spc="5" dirty="0">
                <a:solidFill>
                  <a:srgbClr val="006600"/>
                </a:solidFill>
                <a:latin typeface="Myriad Pro" panose="020B0503030403020204"/>
                <a:cs typeface="Times New Roman" panose="02020603050405020304" pitchFamily="18" charset="0"/>
              </a:rPr>
              <a:t>Skills </a:t>
            </a:r>
            <a:r>
              <a:rPr lang="en-US" sz="2400" b="1" spc="5" dirty="0">
                <a:solidFill>
                  <a:srgbClr val="006600"/>
                </a:solidFill>
                <a:latin typeface="Myriad Pro" panose="020B0503030403020204"/>
                <a:cs typeface="Times New Roman" panose="02020603050405020304" pitchFamily="18" charset="0"/>
              </a:rPr>
              <a:t>– </a:t>
            </a: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Do you have the skills? What is the skilling strategy? What is the retention strategy?</a:t>
            </a:r>
          </a:p>
          <a:p>
            <a:pPr marL="514350" lvl="1" indent="0" algn="just">
              <a:spcAft>
                <a:spcPts val="800"/>
              </a:spcAft>
              <a:buNone/>
            </a:pPr>
            <a:endParaRPr lang="en-US" sz="2400" spc="5" dirty="0">
              <a:latin typeface="Myriad Pro" panose="020B0503030403020204"/>
              <a:cs typeface="Times New Roman" panose="02020603050405020304" pitchFamily="18" charset="0"/>
            </a:endParaRPr>
          </a:p>
          <a:p>
            <a:pPr lvl="1" indent="-228600" algn="just"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G" sz="2400" b="1" spc="5" dirty="0">
                <a:solidFill>
                  <a:srgbClr val="006600"/>
                </a:solidFill>
                <a:latin typeface="Myriad Pro" panose="020B0503030403020204"/>
                <a:cs typeface="Times New Roman" panose="02020603050405020304" pitchFamily="18" charset="0"/>
              </a:rPr>
              <a:t>Shared value</a:t>
            </a:r>
            <a:r>
              <a:rPr lang="en-US" sz="2400" b="1" spc="5" dirty="0">
                <a:solidFill>
                  <a:srgbClr val="006600"/>
                </a:solidFill>
                <a:latin typeface="Myriad Pro" panose="020B0503030403020204"/>
                <a:cs typeface="Times New Roman" panose="02020603050405020304" pitchFamily="18" charset="0"/>
              </a:rPr>
              <a:t>s</a:t>
            </a:r>
            <a:r>
              <a:rPr lang="en-UG" sz="2400" b="1" spc="5" dirty="0">
                <a:solidFill>
                  <a:srgbClr val="006600"/>
                </a:solidFill>
                <a:latin typeface="Myriad Pro" panose="020B0503030403020204"/>
                <a:cs typeface="Times New Roman" panose="02020603050405020304" pitchFamily="18" charset="0"/>
              </a:rPr>
              <a:t> </a:t>
            </a:r>
            <a:r>
              <a:rPr lang="en-US" sz="2400" b="1" spc="5" dirty="0">
                <a:solidFill>
                  <a:srgbClr val="006600"/>
                </a:solidFill>
                <a:latin typeface="Myriad Pro" panose="020B0503030403020204"/>
                <a:cs typeface="Times New Roman" panose="02020603050405020304" pitchFamily="18" charset="0"/>
              </a:rPr>
              <a:t>– </a:t>
            </a: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Is green growth an acceptable value within the organization? What’s the tone at the top?</a:t>
            </a:r>
          </a:p>
          <a:p>
            <a:pPr marL="514350" lvl="1" indent="0" algn="just">
              <a:spcAft>
                <a:spcPts val="800"/>
              </a:spcAft>
              <a:buNone/>
            </a:pPr>
            <a:endParaRPr lang="en-UG" sz="2400" spc="5" dirty="0">
              <a:latin typeface="Myriad Pro" panose="020B0503030403020204"/>
              <a:cs typeface="Times New Roman" panose="02020603050405020304" pitchFamily="18" charset="0"/>
            </a:endParaRPr>
          </a:p>
          <a:p>
            <a:pPr lvl="1" indent="-228600" algn="just"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G" sz="2400" b="1" spc="5" dirty="0">
                <a:solidFill>
                  <a:srgbClr val="006600"/>
                </a:solidFill>
                <a:latin typeface="Myriad Pro" panose="020B0503030403020204"/>
                <a:cs typeface="Times New Roman" panose="02020603050405020304" pitchFamily="18" charset="0"/>
              </a:rPr>
              <a:t>Style </a:t>
            </a:r>
            <a:r>
              <a:rPr lang="en-US" sz="2400" b="1" spc="5" dirty="0">
                <a:solidFill>
                  <a:srgbClr val="006600"/>
                </a:solidFill>
                <a:latin typeface="Myriad Pro" panose="020B0503030403020204"/>
                <a:cs typeface="Times New Roman" panose="02020603050405020304" pitchFamily="18" charset="0"/>
              </a:rPr>
              <a:t>– </a:t>
            </a: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What’s management’s style in driving performance</a:t>
            </a:r>
            <a:r>
              <a:rPr lang="en-UG" sz="2400" spc="5" dirty="0">
                <a:latin typeface="Myriad Pro" panose="020B0503030403020204"/>
                <a:cs typeface="Times New Roman" panose="02020603050405020304" pitchFamily="18" charset="0"/>
              </a:rPr>
              <a:t>, productivity, and corporate culture</a:t>
            </a: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? Are there incentives to drive green loan portfolio growth in financial institutions?</a:t>
            </a:r>
            <a:endParaRPr lang="en-UG" sz="2400" spc="5" dirty="0">
              <a:latin typeface="Myriad Pro" panose="020B0503030403020204"/>
              <a:cs typeface="Times New Roman" panose="02020603050405020304" pitchFamily="18" charset="0"/>
            </a:endParaRPr>
          </a:p>
          <a:p>
            <a:pPr marL="514350" lvl="1" indent="0" algn="just">
              <a:spcAft>
                <a:spcPts val="800"/>
              </a:spcAft>
              <a:buNone/>
            </a:pPr>
            <a:endParaRPr lang="en-US" sz="1600" spc="5" dirty="0">
              <a:latin typeface="Myriad Pro" panose="020B05030304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G" sz="1600" spc="5" dirty="0">
              <a:latin typeface="Myriad Pro" panose="020B0503030403020204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FCAA-FED0-7266-A6BC-A40AF64E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D72E6-569E-4D8F-8718-E7616E86FD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41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FCAA-FED0-7266-A6BC-A40AF64E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D72E6-569E-4D8F-8718-E7616E86FD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D4614E3-C407-A4E4-F871-4E10763AC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757107"/>
              </p:ext>
            </p:extLst>
          </p:nvPr>
        </p:nvGraphicFramePr>
        <p:xfrm>
          <a:off x="304800" y="381000"/>
          <a:ext cx="8534400" cy="5975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3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FCAA-FED0-7266-A6BC-A40AF64E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D72E6-569E-4D8F-8718-E7616E86FD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C1BE-071C-5499-B4AB-D0047BAF3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26"/>
            <a:ext cx="8229600" cy="6584950"/>
          </a:xfrm>
        </p:spPr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rgbClr val="FFB713"/>
              </a:solidFill>
              <a:latin typeface="Baguet Script" panose="00000500000000000000" pitchFamily="2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FFB713"/>
                </a:solidFill>
                <a:latin typeface="Baguet Script" panose="00000500000000000000" pitchFamily="2" charset="0"/>
              </a:rPr>
              <a:t>Don’t wait for perfection before you start</a:t>
            </a:r>
            <a:r>
              <a:rPr lang="en-US" sz="4800" dirty="0">
                <a:latin typeface="Baguet Script" panose="00000500000000000000" pitchFamily="2" charset="0"/>
              </a:rPr>
              <a:t>. </a:t>
            </a:r>
            <a:r>
              <a:rPr lang="en-US" sz="4800" dirty="0">
                <a:solidFill>
                  <a:srgbClr val="01692C"/>
                </a:solidFill>
                <a:latin typeface="Baguet Script" panose="00000500000000000000" pitchFamily="2" charset="0"/>
              </a:rPr>
              <a:t>Start somewhere so you can have something tangible you can work to perfect.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01692C"/>
                </a:solidFill>
                <a:latin typeface="Baguet Script" panose="000005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Baguet Script" panose="00000500000000000000" pitchFamily="2" charset="0"/>
              </a:rPr>
              <a:t>– Simon Sinek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FF00"/>
                </a:solidFill>
                <a:latin typeface="Baguet Script" panose="00000500000000000000" pitchFamily="2" charset="0"/>
              </a:rPr>
              <a:t>-End-</a:t>
            </a:r>
            <a:endParaRPr lang="en-UG" sz="4800" dirty="0">
              <a:solidFill>
                <a:srgbClr val="FFFF00"/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084E-05B5-9F77-8B0F-678ECCC7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1488"/>
            <a:ext cx="8458200" cy="6249987"/>
          </a:xfrm>
        </p:spPr>
        <p:txBody>
          <a:bodyPr/>
          <a:lstStyle/>
          <a:p>
            <a:pPr algn="just">
              <a:buFont typeface="+mj-lt"/>
              <a:buAutoNum type="alphaUcPeriod"/>
            </a:pPr>
            <a:r>
              <a:rPr lang="en-US" sz="2400" b="1" dirty="0">
                <a:solidFill>
                  <a:srgbClr val="006600"/>
                </a:solidFill>
                <a:effectLst/>
                <a:latin typeface="Myriad Pro" panose="020B0503030403020204"/>
              </a:rPr>
              <a:t>What is Green </a:t>
            </a:r>
            <a:r>
              <a:rPr lang="en-US" sz="2400" b="1" dirty="0">
                <a:solidFill>
                  <a:srgbClr val="006600"/>
                </a:solidFill>
                <a:latin typeface="Myriad Pro" panose="020B0503030403020204"/>
              </a:rPr>
              <a:t>G</a:t>
            </a:r>
            <a:r>
              <a:rPr lang="en-US" sz="2400" b="1" dirty="0">
                <a:solidFill>
                  <a:srgbClr val="006600"/>
                </a:solidFill>
                <a:effectLst/>
                <a:latin typeface="Myriad Pro" panose="020B0503030403020204"/>
              </a:rPr>
              <a:t>rowth (GG)?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212222"/>
                </a:solidFill>
                <a:effectLst/>
                <a:latin typeface="Myriad Pro" panose="020B0503030403020204"/>
                <a:ea typeface="Calibri" panose="020F0502020204030204" pitchFamily="34" charset="0"/>
                <a:cs typeface="Arial" panose="020B0604020202020204" pitchFamily="34" charset="0"/>
              </a:rPr>
              <a:t>An approach that facilitates sustainable development </a:t>
            </a:r>
            <a:endParaRPr lang="en-US" sz="2400" dirty="0">
              <a:solidFill>
                <a:srgbClr val="212222"/>
              </a:solidFill>
              <a:latin typeface="Myriad Pro" panose="020B0503030403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212222"/>
                </a:solidFill>
                <a:effectLst/>
                <a:latin typeface="Myriad Pro" panose="020B0503030403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Myriad Pro" panose="020B0503030403020204"/>
              </a:rPr>
              <a:t>An </a:t>
            </a:r>
            <a:r>
              <a:rPr lang="en-GB" sz="2400" u="sng" dirty="0">
                <a:latin typeface="Myriad Pro" panose="020B0503030403020204"/>
              </a:rPr>
              <a:t>Agenda</a:t>
            </a:r>
            <a:r>
              <a:rPr lang="en-GB" sz="2400" dirty="0">
                <a:latin typeface="Myriad Pro" panose="020B0503030403020204"/>
              </a:rPr>
              <a:t> / </a:t>
            </a:r>
            <a:r>
              <a:rPr lang="en-GB" sz="2400" u="sng" dirty="0">
                <a:latin typeface="Myriad Pro" panose="020B0503030403020204"/>
              </a:rPr>
              <a:t>Model</a:t>
            </a:r>
            <a:r>
              <a:rPr lang="en-GB" sz="2400" dirty="0">
                <a:latin typeface="Myriad Pro" panose="020B0503030403020204"/>
              </a:rPr>
              <a:t> / </a:t>
            </a:r>
            <a:r>
              <a:rPr lang="en-GB" sz="2400" u="sng" dirty="0">
                <a:latin typeface="Myriad Pro" panose="020B0503030403020204"/>
              </a:rPr>
              <a:t>Path</a:t>
            </a:r>
            <a:r>
              <a:rPr lang="en-GB" sz="2400" dirty="0">
                <a:latin typeface="Myriad Pro" panose="020B0503030403020204"/>
              </a:rPr>
              <a:t> / </a:t>
            </a:r>
            <a:r>
              <a:rPr lang="en-GB" sz="2400" u="sng" dirty="0">
                <a:latin typeface="Myriad Pro" panose="020B0503030403020204"/>
              </a:rPr>
              <a:t>Approach</a:t>
            </a:r>
            <a:r>
              <a:rPr lang="en-GB" sz="2400" dirty="0">
                <a:latin typeface="Myriad Pro" panose="020B0503030403020204"/>
              </a:rPr>
              <a:t> for </a:t>
            </a:r>
            <a:r>
              <a:rPr lang="en-GB" sz="2400" dirty="0">
                <a:solidFill>
                  <a:srgbClr val="FF0000"/>
                </a:solidFill>
                <a:latin typeface="Myriad Pro" panose="020B0503030403020204"/>
              </a:rPr>
              <a:t>fostering economic growth and development, while ensuring that we do no harm</a:t>
            </a:r>
            <a:r>
              <a:rPr lang="en-GB" sz="2400" dirty="0">
                <a:latin typeface="Myriad Pro" panose="020B0503030403020204"/>
              </a:rPr>
              <a:t>. </a:t>
            </a:r>
          </a:p>
          <a:p>
            <a:pPr marL="0" indent="0" algn="just">
              <a:buNone/>
            </a:pPr>
            <a:endParaRPr lang="en-US" sz="2400" dirty="0">
              <a:solidFill>
                <a:srgbClr val="212222"/>
              </a:solidFill>
              <a:effectLst/>
              <a:latin typeface="Myriad Pro" panose="020B0503030403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01692C"/>
                </a:solidFill>
                <a:latin typeface="Myriad Pro" panose="020B0503030403020204"/>
                <a:ea typeface="Calibri" panose="020F0502020204030204" pitchFamily="34" charset="0"/>
                <a:cs typeface="Arial" panose="020B0604020202020204" pitchFamily="34" charset="0"/>
              </a:rPr>
              <a:t>B.</a:t>
            </a:r>
            <a:r>
              <a:rPr lang="en-US" sz="2400" b="1" dirty="0">
                <a:solidFill>
                  <a:srgbClr val="212222"/>
                </a:solidFill>
                <a:latin typeface="Myriad Pro" panose="020B050303040302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effectLst/>
                <a:latin typeface="Myriad Pro" panose="020B0503030403020204"/>
              </a:rPr>
              <a:t>What is Green Finance?</a:t>
            </a:r>
          </a:p>
          <a:p>
            <a:pPr marL="0" indent="0" algn="just">
              <a:buNone/>
            </a:pPr>
            <a:r>
              <a:rPr lang="en-US" sz="2400" dirty="0">
                <a:latin typeface="Myriad Pro" panose="020B0503030403020204"/>
                <a:ea typeface="Calibri" panose="020F0502020204030204" pitchFamily="34" charset="0"/>
                <a:cs typeface="Arial" panose="020B0604020202020204" pitchFamily="34" charset="0"/>
              </a:rPr>
              <a:t>Any structured financial activity (product or service) to finance sustainable development e.g., to create better environmental outcome like minimizing the impact on the climate 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006600"/>
              </a:solidFill>
              <a:effectLst/>
              <a:latin typeface="Myriad Pro" panose="020B0503030403020204"/>
            </a:endParaRPr>
          </a:p>
          <a:p>
            <a:pPr marL="514350" lvl="1" indent="0" algn="just">
              <a:buNone/>
            </a:pPr>
            <a:endParaRPr lang="en-US" sz="1600" b="0" i="0" dirty="0">
              <a:effectLst/>
              <a:latin typeface="Myriad Pro" panose="020B0503030403020204"/>
            </a:endParaRPr>
          </a:p>
          <a:p>
            <a:pPr marL="0" indent="0" algn="just">
              <a:buNone/>
            </a:pPr>
            <a:endParaRPr lang="en-US" sz="1600" dirty="0">
              <a:latin typeface="Myriad Pro" panose="020B0503030403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FCAA-FED0-7266-A6BC-A40AF64E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D72E6-569E-4D8F-8718-E7616E86FD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67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084E-05B5-9F77-8B0F-678ECCC7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1489"/>
            <a:ext cx="8305800" cy="588486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006600"/>
                </a:solidFill>
                <a:effectLst/>
                <a:latin typeface="Myriad Pro" panose="020B0503030403020204"/>
              </a:rPr>
              <a:t>C. Common Terminologies in Green </a:t>
            </a:r>
            <a:r>
              <a:rPr lang="en-US" sz="2400" b="1" dirty="0">
                <a:solidFill>
                  <a:srgbClr val="006600"/>
                </a:solidFill>
                <a:latin typeface="Myriad Pro" panose="020B0503030403020204"/>
              </a:rPr>
              <a:t>Growth / Linkages</a:t>
            </a:r>
            <a:endParaRPr lang="en-US" sz="2400" b="1" dirty="0">
              <a:solidFill>
                <a:srgbClr val="006600"/>
              </a:solidFill>
              <a:effectLst/>
              <a:latin typeface="Myriad Pro" panose="020B0503030403020204"/>
            </a:endParaRPr>
          </a:p>
          <a:p>
            <a:pPr marL="342900" lvl="0" indent="-342900"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01692C"/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development- </a:t>
            </a:r>
            <a:r>
              <a:rPr lang="en-US" sz="2400" dirty="0">
                <a:effectLst/>
                <a:latin typeface="Myriad Pro" panose="020B0503030403020204"/>
                <a:ea typeface="Calibri" panose="020F0502020204030204" pitchFamily="34" charset="0"/>
                <a:cs typeface="Arial" panose="020B0604020202020204" pitchFamily="34" charset="0"/>
              </a:rPr>
              <a:t>development that meets the needs of the present without compromising the ability of future generations to meet their own needs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 is based on Environmental, Social and Governance </a:t>
            </a:r>
            <a:r>
              <a:rPr lang="en-GB" sz="2400" b="1" dirty="0">
                <a:solidFill>
                  <a:srgbClr val="01692C"/>
                </a:solidFill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Principles (ESG)</a:t>
            </a:r>
            <a:endParaRPr lang="en-UG" sz="2400" b="1" dirty="0">
              <a:solidFill>
                <a:srgbClr val="01692C"/>
              </a:solidFill>
              <a:latin typeface="Myriad Pro" panose="020B05030304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Implementation / Practicing ESG - </a:t>
            </a:r>
            <a:r>
              <a:rPr lang="en-GB" sz="2400" b="1" dirty="0">
                <a:solidFill>
                  <a:srgbClr val="01692C"/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Green Growth (GG)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Instrument for actioning </a:t>
            </a:r>
            <a:r>
              <a:rPr lang="en-GB" sz="2400" dirty="0"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2400" b="1" dirty="0">
                <a:solidFill>
                  <a:srgbClr val="01692C"/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Green Finance  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GG output  </a:t>
            </a:r>
            <a:r>
              <a:rPr lang="en-GB" sz="2400" b="1" dirty="0">
                <a:solidFill>
                  <a:srgbClr val="01692C"/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400" b="1" dirty="0">
                <a:solidFill>
                  <a:srgbClr val="01692C"/>
                </a:solidFill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Environmentally and  Socially Responsible </a:t>
            </a:r>
            <a:r>
              <a:rPr lang="en-GB" sz="2400" b="1" dirty="0">
                <a:solidFill>
                  <a:srgbClr val="01692C"/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Investments (ESRI) – </a:t>
            </a:r>
            <a:r>
              <a:rPr lang="en-GB" sz="2400" i="1" dirty="0">
                <a:solidFill>
                  <a:srgbClr val="01692C"/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common name SRI</a:t>
            </a:r>
          </a:p>
          <a:p>
            <a:pPr marL="342900" lvl="0" indent="-342900"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Assessing SERI / green investments - Environmental &amp; Social Performance Management </a:t>
            </a:r>
            <a:r>
              <a:rPr lang="en-GB" sz="2400" b="1" dirty="0">
                <a:solidFill>
                  <a:srgbClr val="01692C"/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(ESPM)</a:t>
            </a:r>
            <a:endParaRPr lang="en-US" sz="1600" b="1" dirty="0">
              <a:solidFill>
                <a:srgbClr val="01692C"/>
              </a:solidFill>
              <a:latin typeface="Myriad Pro" panose="020B0503030403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FCAA-FED0-7266-A6BC-A40AF64E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D72E6-569E-4D8F-8718-E7616E86FD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61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084E-05B5-9F77-8B0F-678ECCC7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1488"/>
            <a:ext cx="8458200" cy="624998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006600"/>
                </a:solidFill>
                <a:effectLst/>
                <a:latin typeface="Myriad Pro" panose="020B0503030403020204"/>
              </a:rPr>
              <a:t>C. Common Terminologies in Green </a:t>
            </a:r>
            <a:r>
              <a:rPr lang="en-US" sz="2400" b="1" dirty="0">
                <a:solidFill>
                  <a:srgbClr val="006600"/>
                </a:solidFill>
                <a:latin typeface="Myriad Pro" panose="020B0503030403020204"/>
              </a:rPr>
              <a:t>Growth / Linkages</a:t>
            </a:r>
            <a:endParaRPr lang="en-US" sz="2400" b="1" dirty="0">
              <a:solidFill>
                <a:srgbClr val="006600"/>
              </a:solidFill>
              <a:effectLst/>
              <a:latin typeface="Myriad Pro" panose="020B0503030403020204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06600"/>
              </a:solidFill>
              <a:effectLst/>
              <a:latin typeface="Myriad Pro" panose="020B0503030403020204"/>
            </a:endParaRPr>
          </a:p>
          <a:p>
            <a:pPr marL="514350" lvl="1" indent="0" algn="just">
              <a:buNone/>
            </a:pPr>
            <a:endParaRPr lang="en-US" sz="1600" b="0" i="0" dirty="0">
              <a:effectLst/>
              <a:latin typeface="Myriad Pro" panose="020B0503030403020204"/>
            </a:endParaRPr>
          </a:p>
          <a:p>
            <a:pPr marL="0" indent="0" algn="just">
              <a:buNone/>
            </a:pPr>
            <a:endParaRPr lang="en-US" sz="1600" dirty="0">
              <a:latin typeface="Myriad Pro" panose="020B0503030403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FCAA-FED0-7266-A6BC-A40AF64E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D72E6-569E-4D8F-8718-E7616E86FD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6AB7AF8-355E-692E-31CC-183BD4516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182307"/>
              </p:ext>
            </p:extLst>
          </p:nvPr>
        </p:nvGraphicFramePr>
        <p:xfrm>
          <a:off x="533400" y="1066800"/>
          <a:ext cx="8382000" cy="5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34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084E-05B5-9F77-8B0F-678ECCC7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6340475"/>
          </a:xfrm>
        </p:spPr>
        <p:txBody>
          <a:bodyPr/>
          <a:lstStyle/>
          <a:p>
            <a:pPr marL="0" indent="0" algn="just">
              <a:buNone/>
            </a:pPr>
            <a:endParaRPr lang="en-US" sz="1800" b="1" dirty="0">
              <a:solidFill>
                <a:srgbClr val="006600"/>
              </a:solidFill>
              <a:effectLst/>
              <a:latin typeface="Myriad Pro" panose="020B0503030403020204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6600"/>
                </a:solidFill>
                <a:effectLst/>
                <a:latin typeface="Myriad Pro" panose="020B0503030403020204"/>
              </a:rPr>
              <a:t>C. What are green loan portfolios?</a:t>
            </a:r>
          </a:p>
          <a:p>
            <a:pPr lvl="1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Myriad Pro" panose="020B0503030403020204"/>
              </a:rPr>
              <a:t>All loans that focus on;</a:t>
            </a:r>
          </a:p>
          <a:p>
            <a:pPr lvl="2" algn="just">
              <a:spcAft>
                <a:spcPts val="1200"/>
              </a:spcAft>
            </a:pPr>
            <a:r>
              <a:rPr lang="en-US" dirty="0">
                <a:latin typeface="Myriad Pro" panose="020B0503030403020204"/>
              </a:rPr>
              <a:t>Maximize economic growth while providing social and environmental benefit </a:t>
            </a:r>
            <a:r>
              <a:rPr lang="en-US" b="1" dirty="0">
                <a:solidFill>
                  <a:srgbClr val="FF0000"/>
                </a:solidFill>
                <a:latin typeface="Myriad Pro" panose="020B0503030403020204"/>
              </a:rPr>
              <a:t>directly</a:t>
            </a:r>
          </a:p>
          <a:p>
            <a:pPr lvl="2" algn="just">
              <a:spcAft>
                <a:spcPts val="1200"/>
              </a:spcAft>
            </a:pPr>
            <a:r>
              <a:rPr lang="en-US" dirty="0">
                <a:latin typeface="Myriad Pro" panose="020B0503030403020204"/>
              </a:rPr>
              <a:t>Investments in current needs without compromising future needs </a:t>
            </a:r>
          </a:p>
          <a:p>
            <a:pPr marL="914400" lvl="2" indent="0" algn="just">
              <a:lnSpc>
                <a:spcPct val="115000"/>
              </a:lnSpc>
              <a:spcAft>
                <a:spcPts val="1200"/>
              </a:spcAft>
              <a:buNone/>
            </a:pPr>
            <a:endParaRPr lang="en-US" dirty="0">
              <a:latin typeface="Myriad Pro" panose="020B0503030403020204"/>
            </a:endParaRPr>
          </a:p>
          <a:p>
            <a:pPr marL="57150" indent="0"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en-US" sz="2400" b="1" i="1" dirty="0">
                <a:solidFill>
                  <a:srgbClr val="FFB713"/>
                </a:solidFill>
                <a:latin typeface="Myriad Pro" panose="020B0503030403020204"/>
              </a:rPr>
              <a:t>These will be extracted from the agriculture green taxonomy and shared with all partner financial institutions</a:t>
            </a:r>
          </a:p>
          <a:p>
            <a:pPr marL="514350" lvl="1" indent="0" algn="just">
              <a:buNone/>
            </a:pPr>
            <a:endParaRPr lang="en-US" sz="1600" b="0" i="0" dirty="0">
              <a:effectLst/>
              <a:latin typeface="Myriad Pro" panose="020B0503030403020204"/>
            </a:endParaRPr>
          </a:p>
          <a:p>
            <a:pPr marL="0" indent="0" algn="just">
              <a:buNone/>
            </a:pPr>
            <a:endParaRPr lang="en-US" sz="1600" dirty="0">
              <a:latin typeface="Myriad Pro" panose="020B0503030403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FCAA-FED0-7266-A6BC-A40AF64E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D72E6-569E-4D8F-8718-E7616E86FD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6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F051-E5B4-2912-0DCC-CFE4482D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3419"/>
            <a:ext cx="8229600" cy="399091"/>
          </a:xfrm>
        </p:spPr>
        <p:txBody>
          <a:bodyPr/>
          <a:lstStyle/>
          <a:p>
            <a:pPr algn="l"/>
            <a:r>
              <a:rPr lang="en-US" sz="3200" b="1" kern="0" dirty="0">
                <a:solidFill>
                  <a:srgbClr val="385623"/>
                </a:solidFill>
                <a:latin typeface="Myriad Pro"/>
                <a:ea typeface="PMingLiU" panose="020B0604030504040204" pitchFamily="18" charset="-120"/>
                <a:cs typeface="Times New Roman" panose="02020603050405020304" pitchFamily="18" charset="0"/>
              </a:rPr>
              <a:t>Greening Finance Focus Areas</a:t>
            </a:r>
            <a:endParaRPr lang="en-UG" sz="3200" b="1" kern="0" dirty="0">
              <a:solidFill>
                <a:srgbClr val="385623"/>
              </a:solidFill>
              <a:latin typeface="Myriad Pro"/>
              <a:ea typeface="PMingLiU" panose="020B0604030504040204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57B72-6F47-FD20-8D07-C965F3D9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2E6-569E-4D8F-8718-E7616E86FD57}" type="slidenum">
              <a:rPr lang="en-US" altLang="en-US" smtClean="0">
                <a:latin typeface="Myriad Pro" panose="020B0503030403020204"/>
              </a:rPr>
              <a:pPr/>
              <a:t>6</a:t>
            </a:fld>
            <a:endParaRPr lang="en-US" altLang="en-US">
              <a:latin typeface="Myriad Pro" panose="020B050303040302020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C2D37A-D875-0E06-A1C8-41849E5B2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54623"/>
              </p:ext>
            </p:extLst>
          </p:nvPr>
        </p:nvGraphicFramePr>
        <p:xfrm>
          <a:off x="1090872" y="876894"/>
          <a:ext cx="7772400" cy="200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451667676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512765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</a:rPr>
                        <a:t>Adaptation</a:t>
                      </a:r>
                      <a:endParaRPr lang="en-UG" sz="20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265113" indent="-179388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01692C"/>
                          </a:solidFill>
                          <a:effectLst/>
                          <a:latin typeface="Myriad Pro" panose="020B0503030403020204"/>
                        </a:rPr>
                        <a:t>Reduce the vulnerability of agribusinesses to the current and expected impacts of climate change</a:t>
                      </a:r>
                      <a:endParaRPr lang="en-UG" sz="1800" b="1" dirty="0">
                        <a:solidFill>
                          <a:srgbClr val="01692C"/>
                        </a:solidFill>
                        <a:effectLst/>
                        <a:latin typeface="Myriad Pro" panose="020B0503030403020204"/>
                      </a:endParaRPr>
                    </a:p>
                    <a:p>
                      <a:pPr marL="265113" lvl="0" indent="-179388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I</a:t>
                      </a:r>
                      <a:r>
                        <a:rPr lang="en-UG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mproved seed (early maturing, drought tolerant) </a:t>
                      </a:r>
                    </a:p>
                    <a:p>
                      <a:pPr marL="265113" lvl="0" indent="-179388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M</a:t>
                      </a:r>
                      <a:r>
                        <a:rPr lang="en-UG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ulch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i</a:t>
                      </a:r>
                      <a:r>
                        <a:rPr lang="en-UG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ng, contours and trenches,</a:t>
                      </a:r>
                    </a:p>
                    <a:p>
                      <a:pPr marL="265113" lvl="0" indent="-179388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O</a:t>
                      </a:r>
                      <a:r>
                        <a:rPr lang="en-UG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rganic manure,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O</a:t>
                      </a:r>
                      <a:r>
                        <a:rPr lang="en-UG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rganic pesticides, </a:t>
                      </a:r>
                    </a:p>
                    <a:p>
                      <a:pPr marL="265113" lvl="0" indent="-179388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D</a:t>
                      </a:r>
                      <a:r>
                        <a:rPr lang="en-UG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ry feeding – hay and silage.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marL="265113" lvl="0" indent="-179388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A</a:t>
                      </a:r>
                      <a:r>
                        <a:rPr lang="en-UG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groforestry, 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67422"/>
                  </a:ext>
                </a:extLst>
              </a:tr>
              <a:tr h="256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G" sz="18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0425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C5E12E-E3A0-A930-40EB-6B2B49CB5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30679"/>
              </p:ext>
            </p:extLst>
          </p:nvPr>
        </p:nvGraphicFramePr>
        <p:xfrm>
          <a:off x="1008321" y="3051175"/>
          <a:ext cx="7658100" cy="1947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531">
                  <a:extLst>
                    <a:ext uri="{9D8B030D-6E8A-4147-A177-3AD203B41FA5}">
                      <a16:colId xmlns:a16="http://schemas.microsoft.com/office/drawing/2014/main" val="1947182449"/>
                    </a:ext>
                  </a:extLst>
                </a:gridCol>
                <a:gridCol w="5546569">
                  <a:extLst>
                    <a:ext uri="{9D8B030D-6E8A-4147-A177-3AD203B41FA5}">
                      <a16:colId xmlns:a16="http://schemas.microsoft.com/office/drawing/2014/main" val="66283427"/>
                    </a:ext>
                  </a:extLst>
                </a:gridCol>
              </a:tblGrid>
              <a:tr h="335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</a:rPr>
                        <a:t>Mitigation</a:t>
                      </a:r>
                      <a:endParaRPr lang="en-UG" sz="20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692C"/>
                          </a:solidFill>
                          <a:effectLst/>
                          <a:latin typeface="Myriad Pro" panose="020B0503030403020204"/>
                        </a:rPr>
                        <a:t>Reduce or limit green house gases (GHG) emissions</a:t>
                      </a:r>
                      <a:endParaRPr lang="en-UG" sz="1800" b="1" dirty="0">
                        <a:solidFill>
                          <a:srgbClr val="01692C"/>
                        </a:solidFill>
                        <a:effectLst/>
                        <a:latin typeface="Myriad Pro" panose="020B0503030403020204"/>
                      </a:endParaRPr>
                    </a:p>
                    <a:p>
                      <a:pPr marL="180975" lvl="0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Replace fossil fuels with solar or hydroelectricity</a:t>
                      </a:r>
                    </a:p>
                    <a:p>
                      <a:pPr marL="180975" lvl="0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Protection and/or enhancement of GHG sinks such as forests</a:t>
                      </a:r>
                    </a:p>
                    <a:p>
                      <a:pPr marL="180975" lvl="0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Integration of climate change in countries’ development agenda, policies, research, etc.</a:t>
                      </a:r>
                      <a:endParaRPr lang="en-UG" sz="1600" b="0" kern="12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683081"/>
                  </a:ext>
                </a:extLst>
              </a:tr>
              <a:tr h="16117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G" sz="18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18022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E864BC-F2E6-D7D3-AF0B-040F84950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78969"/>
              </p:ext>
            </p:extLst>
          </p:nvPr>
        </p:nvGraphicFramePr>
        <p:xfrm>
          <a:off x="1064172" y="5034013"/>
          <a:ext cx="7658100" cy="17137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51228">
                  <a:extLst>
                    <a:ext uri="{9D8B030D-6E8A-4147-A177-3AD203B41FA5}">
                      <a16:colId xmlns:a16="http://schemas.microsoft.com/office/drawing/2014/main" val="2232863153"/>
                    </a:ext>
                  </a:extLst>
                </a:gridCol>
                <a:gridCol w="5506872">
                  <a:extLst>
                    <a:ext uri="{9D8B030D-6E8A-4147-A177-3AD203B41FA5}">
                      <a16:colId xmlns:a16="http://schemas.microsoft.com/office/drawing/2014/main" val="932034920"/>
                    </a:ext>
                  </a:extLst>
                </a:gridCol>
              </a:tblGrid>
              <a:tr h="3790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Myriad Pro" panose="020B0503030403020204"/>
                        </a:rPr>
                        <a:t>Biodiversity Conservation</a:t>
                      </a:r>
                      <a:endParaRPr lang="en-UG" sz="2000" b="1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115184"/>
                  </a:ext>
                </a:extLst>
              </a:tr>
              <a:tr h="1334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G" sz="1100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692C"/>
                          </a:solidFill>
                          <a:effectLst/>
                          <a:latin typeface="Myriad Pro" panose="020B0503030403020204"/>
                        </a:rPr>
                        <a:t>P</a:t>
                      </a:r>
                      <a:r>
                        <a:rPr lang="en-UG" sz="1800" b="1" dirty="0">
                          <a:solidFill>
                            <a:srgbClr val="01692C"/>
                          </a:solidFill>
                          <a:effectLst/>
                          <a:latin typeface="Myriad Pro" panose="020B0503030403020204"/>
                        </a:rPr>
                        <a:t>rotect biodiversity below and above ground such as; 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Myriad Pro" panose="020B0503030403020204"/>
                        </a:rPr>
                        <a:t>Insects</a:t>
                      </a:r>
                      <a:r>
                        <a:rPr lang="en-UG" sz="1600" dirty="0">
                          <a:effectLst/>
                          <a:latin typeface="Myriad Pro" panose="020B0503030403020204"/>
                        </a:rPr>
                        <a:t>, </a:t>
                      </a:r>
                      <a:r>
                        <a:rPr lang="en-US" sz="1600" dirty="0">
                          <a:effectLst/>
                          <a:latin typeface="Myriad Pro" panose="020B0503030403020204"/>
                        </a:rPr>
                        <a:t>worms, </a:t>
                      </a:r>
                      <a:r>
                        <a:rPr lang="en-UG" sz="1600" dirty="0">
                          <a:effectLst/>
                          <a:latin typeface="Myriad Pro" panose="020B0503030403020204"/>
                        </a:rPr>
                        <a:t>birds, </a:t>
                      </a:r>
                    </a:p>
                    <a:p>
                      <a:pPr marL="180975" lvl="0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Myriad Pro" panose="020B0503030403020204"/>
                        </a:rPr>
                        <a:t>Micro-organisms - b</a:t>
                      </a:r>
                      <a:r>
                        <a:rPr lang="en-UG" sz="1600" dirty="0">
                          <a:effectLst/>
                          <a:latin typeface="Myriad Pro" panose="020B0503030403020204"/>
                        </a:rPr>
                        <a:t>acteria, fungi, </a:t>
                      </a:r>
                      <a:endParaRPr lang="en-US" sz="1600" dirty="0">
                        <a:effectLst/>
                        <a:latin typeface="Myriad Pro" panose="020B0503030403020204"/>
                      </a:endParaRPr>
                    </a:p>
                    <a:p>
                      <a:pPr marL="180975" lvl="0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G" sz="1600" dirty="0">
                          <a:effectLst/>
                          <a:latin typeface="Myriad Pro" panose="020B0503030403020204"/>
                        </a:rPr>
                        <a:t>other animal and plant species</a:t>
                      </a:r>
                      <a:endParaRPr lang="en-UG" sz="1600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32755"/>
                  </a:ext>
                </a:extLst>
              </a:tr>
            </a:tbl>
          </a:graphicData>
        </a:graphic>
      </p:graphicFrame>
      <p:pic>
        <p:nvPicPr>
          <p:cNvPr id="1027" name="Picture 2">
            <a:extLst>
              <a:ext uri="{FF2B5EF4-FFF2-40B4-BE49-F238E27FC236}">
                <a16:creationId xmlns:a16="http://schemas.microsoft.com/office/drawing/2014/main" id="{82D631D8-D473-B8B2-BF57-FC7D0960F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26494"/>
            <a:ext cx="1926286" cy="165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>
            <a:extLst>
              <a:ext uri="{FF2B5EF4-FFF2-40B4-BE49-F238E27FC236}">
                <a16:creationId xmlns:a16="http://schemas.microsoft.com/office/drawing/2014/main" id="{D5F81C6B-79D0-BA2D-5768-F983A188C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32402"/>
            <a:ext cx="1926286" cy="13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BB9D99F3-E926-048E-7299-A840A180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3806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G"/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D92C47E7-C840-536D-C3C4-612018B5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72" y="5414730"/>
            <a:ext cx="1920949" cy="10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154A195-E2F8-5626-4968-D583DAB9D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74951"/>
              </p:ext>
            </p:extLst>
          </p:nvPr>
        </p:nvGraphicFramePr>
        <p:xfrm>
          <a:off x="838200" y="1334069"/>
          <a:ext cx="7372066" cy="1579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308">
                  <a:extLst>
                    <a:ext uri="{9D8B030D-6E8A-4147-A177-3AD203B41FA5}">
                      <a16:colId xmlns:a16="http://schemas.microsoft.com/office/drawing/2014/main" val="260311768"/>
                    </a:ext>
                  </a:extLst>
                </a:gridCol>
                <a:gridCol w="4910758">
                  <a:extLst>
                    <a:ext uri="{9D8B030D-6E8A-4147-A177-3AD203B41FA5}">
                      <a16:colId xmlns:a16="http://schemas.microsoft.com/office/drawing/2014/main" val="1178323869"/>
                    </a:ext>
                  </a:extLst>
                </a:gridCol>
              </a:tblGrid>
              <a:tr h="419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loan products </a:t>
                      </a:r>
                      <a:endParaRPr lang="en-UG" sz="1800" b="1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800" b="1" dirty="0">
                        <a:solidFill>
                          <a:srgbClr val="01692C"/>
                        </a:solidFill>
                        <a:effectLst/>
                        <a:latin typeface="Myriad Pro" panose="020B0503030403020204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>
                          <a:solidFill>
                            <a:srgbClr val="01692C"/>
                          </a:solidFill>
                          <a:effectLst/>
                          <a:latin typeface="Myriad Pro" panose="020B0503030403020204"/>
                        </a:rPr>
                        <a:t>General Agric - 42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>
                          <a:solidFill>
                            <a:srgbClr val="01692C"/>
                          </a:solidFill>
                          <a:effectLst/>
                          <a:latin typeface="Myriad Pro" panose="020B0503030403020204"/>
                        </a:rPr>
                        <a:t>Adaptation: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</a:rPr>
                        <a:t>0</a:t>
                      </a:r>
                      <a:endParaRPr lang="en-UG" sz="1800" b="1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>
                          <a:solidFill>
                            <a:srgbClr val="01692C"/>
                          </a:solidFill>
                          <a:effectLst/>
                          <a:latin typeface="Myriad Pro" panose="020B0503030403020204"/>
                        </a:rPr>
                        <a:t>Mitigation: </a:t>
                      </a:r>
                      <a:r>
                        <a:rPr lang="en-UG" sz="1800" b="1" dirty="0">
                          <a:solidFill>
                            <a:srgbClr val="01692C"/>
                          </a:solidFill>
                          <a:effectLst/>
                          <a:latin typeface="Myriad Pro" panose="020B0503030403020204"/>
                        </a:rPr>
                        <a:t>30 </a:t>
                      </a:r>
                      <a:r>
                        <a:rPr lang="en-UG" sz="1800" b="1" dirty="0" err="1">
                          <a:solidFill>
                            <a:srgbClr val="01692C"/>
                          </a:solidFill>
                          <a:effectLst/>
                          <a:latin typeface="Myriad Pro" panose="020B0503030403020204"/>
                        </a:rPr>
                        <a:t>FIs</a:t>
                      </a:r>
                      <a:endParaRPr lang="en-US" sz="1800" b="1" dirty="0">
                        <a:solidFill>
                          <a:srgbClr val="01692C"/>
                        </a:solidFill>
                        <a:effectLst/>
                        <a:latin typeface="Myriad Pro" panose="020B0503030403020204"/>
                      </a:endParaRPr>
                    </a:p>
                    <a:p>
                      <a:pPr marL="265113" indent="-2651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</a:rPr>
                        <a:t>       </a:t>
                      </a:r>
                      <a:endParaRPr lang="en-UG" sz="1800" b="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648619"/>
                  </a:ext>
                </a:extLst>
              </a:tr>
              <a:tr h="1028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G" sz="18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3690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F0F051-E5B4-2912-0DCC-CFE4482D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3419"/>
            <a:ext cx="8229600" cy="3970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kern="0" dirty="0">
                <a:solidFill>
                  <a:srgbClr val="385623"/>
                </a:solidFill>
                <a:latin typeface="Myriad Pro"/>
                <a:ea typeface="PMingLiU" panose="020B0604030504040204" pitchFamily="18" charset="-120"/>
                <a:cs typeface="Times New Roman" panose="02020603050405020304" pitchFamily="18" charset="0"/>
              </a:rPr>
              <a:t>Green Finance Status</a:t>
            </a:r>
            <a:endParaRPr lang="en-UG" sz="3200" b="1" kern="0" dirty="0">
              <a:solidFill>
                <a:srgbClr val="385623"/>
              </a:solidFill>
              <a:latin typeface="Myriad Pro"/>
              <a:ea typeface="PMingLiU" panose="020B0604030504040204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57B72-6F47-FD20-8D07-C965F3D9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2E6-569E-4D8F-8718-E7616E86FD57}" type="slidenum">
              <a:rPr lang="en-US" altLang="en-US" smtClean="0">
                <a:latin typeface="Myriad Pro" panose="020B0503030403020204"/>
              </a:rPr>
              <a:pPr/>
              <a:t>7</a:t>
            </a:fld>
            <a:endParaRPr lang="en-US" altLang="en-US">
              <a:latin typeface="Myriad Pro" panose="020B0503030403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B133B-9EA3-0384-D726-8D1CE80E8491}"/>
              </a:ext>
            </a:extLst>
          </p:cNvPr>
          <p:cNvSpPr txBox="1"/>
          <p:nvPr/>
        </p:nvSpPr>
        <p:spPr>
          <a:xfrm>
            <a:off x="838200" y="914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/>
              </a:rPr>
              <a:t>Number of partner financial Institutions: </a:t>
            </a:r>
            <a:r>
              <a:rPr lang="en-US" b="1" dirty="0">
                <a:latin typeface="Myriad Pro" panose="020B0503030403020204"/>
              </a:rPr>
              <a:t>42</a:t>
            </a:r>
            <a:endParaRPr lang="en-UG" b="1" dirty="0">
              <a:latin typeface="Myriad Pro" panose="020B0503030403020204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90A070-8FD2-E315-ED47-7BBF7A7CC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91135"/>
              </p:ext>
            </p:extLst>
          </p:nvPr>
        </p:nvGraphicFramePr>
        <p:xfrm>
          <a:off x="914400" y="2826816"/>
          <a:ext cx="8008586" cy="194714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07872">
                  <a:extLst>
                    <a:ext uri="{9D8B030D-6E8A-4147-A177-3AD203B41FA5}">
                      <a16:colId xmlns:a16="http://schemas.microsoft.com/office/drawing/2014/main" val="1447904918"/>
                    </a:ext>
                  </a:extLst>
                </a:gridCol>
                <a:gridCol w="5500714">
                  <a:extLst>
                    <a:ext uri="{9D8B030D-6E8A-4147-A177-3AD203B41FA5}">
                      <a16:colId xmlns:a16="http://schemas.microsoft.com/office/drawing/2014/main" val="3814008923"/>
                    </a:ext>
                  </a:extLst>
                </a:gridCol>
              </a:tblGrid>
              <a:tr h="10910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Promotions</a:t>
                      </a:r>
                      <a:endParaRPr lang="en-UG" sz="1800" b="1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800" b="1" dirty="0">
                        <a:effectLst/>
                        <a:latin typeface="Myriad Pro" panose="020B0503030403020204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>
                          <a:effectLst/>
                          <a:latin typeface="Myriad Pro" panose="020B0503030403020204"/>
                        </a:rPr>
                        <a:t>30 FIs </a:t>
                      </a:r>
                      <a:r>
                        <a:rPr lang="en-US" sz="1800" dirty="0">
                          <a:effectLst/>
                          <a:latin typeface="Myriad Pro" panose="020B0503030403020204"/>
                        </a:rPr>
                        <a:t>only promoting loans to maximize sales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Not the why 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Need for mindset shift. Climate change is a threat to everyone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effectLst/>
                          <a:latin typeface="Myriad Pro" panose="020B0503030403020204"/>
                        </a:rPr>
                        <a:t>Limited </a:t>
                      </a:r>
                      <a:r>
                        <a:rPr lang="en-UG" sz="1800" dirty="0">
                          <a:effectLst/>
                          <a:latin typeface="Myriad Pro" panose="020B0503030403020204"/>
                        </a:rPr>
                        <a:t>awareness </a:t>
                      </a:r>
                      <a:r>
                        <a:rPr lang="en-US" sz="1800" dirty="0">
                          <a:effectLst/>
                          <a:latin typeface="Myriad Pro" panose="020B0503030403020204"/>
                        </a:rPr>
                        <a:t>creation for</a:t>
                      </a:r>
                      <a:r>
                        <a:rPr lang="en-UG" sz="1800" dirty="0">
                          <a:effectLst/>
                          <a:latin typeface="Myriad Pro" panose="020B0503030403020204"/>
                        </a:rPr>
                        <a:t> climate change adaptation and mitigation</a:t>
                      </a:r>
                      <a:endParaRPr lang="en-UG" sz="1800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745113"/>
                  </a:ext>
                </a:extLst>
              </a:tr>
              <a:tr h="856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G" sz="1800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696869"/>
                  </a:ext>
                </a:extLst>
              </a:tr>
            </a:tbl>
          </a:graphicData>
        </a:graphic>
      </p:graphicFrame>
      <p:pic>
        <p:nvPicPr>
          <p:cNvPr id="29" name="Picture 12">
            <a:extLst>
              <a:ext uri="{FF2B5EF4-FFF2-40B4-BE49-F238E27FC236}">
                <a16:creationId xmlns:a16="http://schemas.microsoft.com/office/drawing/2014/main" id="{88A50C06-0417-E751-CDB4-3CAA49287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8" y="1662403"/>
            <a:ext cx="1531726" cy="95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D05DC7-D90F-B547-91F5-A9EC0DB7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74" y="3256002"/>
            <a:ext cx="1619674" cy="111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FB4D1F-F9A8-8A46-D0A8-6AB0425E6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15533"/>
              </p:ext>
            </p:extLst>
          </p:nvPr>
        </p:nvGraphicFramePr>
        <p:xfrm>
          <a:off x="914400" y="5074268"/>
          <a:ext cx="7772400" cy="15716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10139">
                  <a:extLst>
                    <a:ext uri="{9D8B030D-6E8A-4147-A177-3AD203B41FA5}">
                      <a16:colId xmlns:a16="http://schemas.microsoft.com/office/drawing/2014/main" val="930063692"/>
                    </a:ext>
                  </a:extLst>
                </a:gridCol>
                <a:gridCol w="5362261">
                  <a:extLst>
                    <a:ext uri="{9D8B030D-6E8A-4147-A177-3AD203B41FA5}">
                      <a16:colId xmlns:a16="http://schemas.microsoft.com/office/drawing/2014/main" val="1453265803"/>
                    </a:ext>
                  </a:extLst>
                </a:gridCol>
              </a:tblGrid>
              <a:tr h="31769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Myriad Pro" panose="020B0503030403020204"/>
                          <a:cs typeface="Times New Roman" panose="02020603050405020304" pitchFamily="18" charset="0"/>
                        </a:rPr>
                        <a:t>Business Development services</a:t>
                      </a:r>
                      <a:endParaRPr lang="en-UG" sz="1800" b="1" kern="12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110004"/>
                  </a:ext>
                </a:extLst>
              </a:tr>
              <a:tr h="1130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G" sz="1800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effectLst/>
                          <a:latin typeface="Myriad Pro" panose="020B0503030403020204"/>
                        </a:rPr>
                        <a:t>FIs offering information green finance measures for investments </a:t>
                      </a:r>
                      <a:r>
                        <a:rPr lang="en-US" sz="1800" b="1" dirty="0">
                          <a:effectLst/>
                          <a:latin typeface="Myriad Pro" panose="020B0503030403020204"/>
                        </a:rPr>
                        <a:t>- 0</a:t>
                      </a:r>
                      <a:endParaRPr lang="en-UG" sz="1800" b="1" dirty="0">
                        <a:effectLst/>
                        <a:latin typeface="Myriad Pro" panose="020B0503030403020204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effectLst/>
                          <a:latin typeface="Myriad Pro" panose="020B0503030403020204"/>
                        </a:rPr>
                        <a:t>FIs offering information on climate resilience in agribusiness </a:t>
                      </a:r>
                      <a:r>
                        <a:rPr lang="en-US" sz="1800" b="1" dirty="0">
                          <a:effectLst/>
                          <a:latin typeface="Myriad Pro" panose="020B0503030403020204"/>
                        </a:rPr>
                        <a:t>- 0</a:t>
                      </a:r>
                      <a:endParaRPr lang="en-UG" sz="1800" b="1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87492"/>
                  </a:ext>
                </a:extLst>
              </a:tr>
            </a:tbl>
          </a:graphicData>
        </a:graphic>
      </p:graphicFrame>
      <p:pic>
        <p:nvPicPr>
          <p:cNvPr id="3073" name="Picture 14">
            <a:extLst>
              <a:ext uri="{FF2B5EF4-FFF2-40B4-BE49-F238E27FC236}">
                <a16:creationId xmlns:a16="http://schemas.microsoft.com/office/drawing/2014/main" id="{D0080364-8EF3-01C6-8265-912F89E4E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8" y="5492067"/>
            <a:ext cx="1531726" cy="106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084E-05B5-9F77-8B0F-678ECCC7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57200"/>
            <a:ext cx="7924800" cy="626427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006600"/>
                </a:solidFill>
                <a:latin typeface="Myriad Pro" panose="020B0503030403020204"/>
              </a:rPr>
              <a:t>D. Why green loan portfolios for financial services providers (Business Case)?</a:t>
            </a:r>
          </a:p>
          <a:p>
            <a:pPr marL="0" indent="0" algn="just">
              <a:buNone/>
            </a:pPr>
            <a:endParaRPr lang="en-US" sz="2400" b="1" dirty="0">
              <a:solidFill>
                <a:srgbClr val="006600"/>
              </a:solidFill>
              <a:latin typeface="Myriad Pro" panose="020B0503030403020204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2400" b="1" i="0" dirty="0">
                <a:solidFill>
                  <a:srgbClr val="006600"/>
                </a:solidFill>
                <a:effectLst/>
                <a:latin typeface="Myriad Pro" panose="020B0503030403020204"/>
              </a:rPr>
              <a:t>Portfolio Growth</a:t>
            </a:r>
          </a:p>
          <a:p>
            <a:pPr lvl="2" algn="just"/>
            <a:r>
              <a:rPr lang="en-US" b="0" i="0" dirty="0">
                <a:effectLst/>
                <a:latin typeface="Myriad Pro" panose="020B0503030403020204"/>
              </a:rPr>
              <a:t>Portfolio </a:t>
            </a:r>
            <a:r>
              <a:rPr lang="en-US" b="0" i="0" dirty="0">
                <a:solidFill>
                  <a:srgbClr val="FFC000"/>
                </a:solidFill>
                <a:effectLst/>
                <a:latin typeface="Myriad Pro" panose="020B0503030403020204"/>
              </a:rPr>
              <a:t>diversification</a:t>
            </a:r>
          </a:p>
          <a:p>
            <a:pPr lvl="2" algn="just"/>
            <a:r>
              <a:rPr lang="en-US" b="0" i="0" dirty="0">
                <a:effectLst/>
                <a:latin typeface="Myriad Pro" panose="020B0503030403020204"/>
              </a:rPr>
              <a:t>Business </a:t>
            </a:r>
            <a:r>
              <a:rPr lang="en-US" b="0" i="0" dirty="0">
                <a:solidFill>
                  <a:srgbClr val="FFC000"/>
                </a:solidFill>
                <a:effectLst/>
                <a:latin typeface="Myriad Pro" panose="020B0503030403020204"/>
              </a:rPr>
              <a:t>sustainability</a:t>
            </a:r>
            <a:r>
              <a:rPr lang="en-US" b="0" i="0" dirty="0">
                <a:effectLst/>
                <a:latin typeface="Myriad Pro" panose="020B0503030403020204"/>
              </a:rPr>
              <a:t> / growth / increased outreach</a:t>
            </a:r>
          </a:p>
          <a:p>
            <a:pPr marL="914400" lvl="2" indent="0" algn="just">
              <a:buNone/>
            </a:pPr>
            <a:endParaRPr lang="en-US" b="0" i="0" dirty="0">
              <a:effectLst/>
              <a:latin typeface="Myriad Pro" panose="020B0503030403020204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2400" b="1" i="0" dirty="0">
                <a:solidFill>
                  <a:srgbClr val="006600"/>
                </a:solidFill>
                <a:effectLst/>
                <a:latin typeface="Myriad Pro" panose="020B0503030403020204"/>
              </a:rPr>
              <a:t>Portfolio Quality</a:t>
            </a:r>
          </a:p>
          <a:p>
            <a:pPr lvl="2" algn="just"/>
            <a:r>
              <a:rPr lang="en-US" b="0" i="0" dirty="0">
                <a:effectLst/>
                <a:latin typeface="Myriad Pro" panose="020B0503030403020204"/>
              </a:rPr>
              <a:t>Improved credit </a:t>
            </a:r>
            <a:r>
              <a:rPr lang="en-US" b="0" i="0" dirty="0">
                <a:solidFill>
                  <a:srgbClr val="FFC000"/>
                </a:solidFill>
                <a:effectLst/>
                <a:latin typeface="Myriad Pro" panose="020B0503030403020204"/>
              </a:rPr>
              <a:t>risk management</a:t>
            </a:r>
            <a:r>
              <a:rPr lang="en-US" dirty="0">
                <a:solidFill>
                  <a:srgbClr val="FFC000"/>
                </a:solidFill>
                <a:latin typeface="Myriad Pro" panose="020B0503030403020204"/>
              </a:rPr>
              <a:t> </a:t>
            </a:r>
            <a:r>
              <a:rPr lang="en-US" dirty="0">
                <a:latin typeface="Myriad Pro" panose="020B0503030403020204"/>
              </a:rPr>
              <a:t>- e.g. </a:t>
            </a:r>
            <a:r>
              <a:rPr lang="en-US" b="0" i="0" dirty="0">
                <a:effectLst/>
                <a:latin typeface="Myriad Pro" panose="020B0503030403020204"/>
              </a:rPr>
              <a:t>climate proofing Agric investments, diversification</a:t>
            </a:r>
            <a:endParaRPr lang="en-US" dirty="0">
              <a:latin typeface="Myriad Pro" panose="020B0503030403020204"/>
            </a:endParaRPr>
          </a:p>
          <a:p>
            <a:pPr marL="114300" indent="0" algn="just">
              <a:buNone/>
            </a:pPr>
            <a:endParaRPr lang="en-US" sz="2400" b="1" i="1" dirty="0">
              <a:solidFill>
                <a:srgbClr val="FFB713"/>
              </a:solidFill>
              <a:effectLst/>
              <a:latin typeface="Myriad Pro" panose="020B0503030403020204"/>
            </a:endParaRPr>
          </a:p>
          <a:p>
            <a:pPr marL="114300" indent="0" algn="just">
              <a:buNone/>
            </a:pPr>
            <a:r>
              <a:rPr lang="en-US" sz="2400" b="1" i="1" dirty="0">
                <a:solidFill>
                  <a:srgbClr val="FFB713"/>
                </a:solidFill>
                <a:effectLst/>
                <a:latin typeface="Myriad Pro" panose="020B0503030403020204"/>
              </a:rPr>
              <a:t>Both ultimately lead to increased profit and visibility</a:t>
            </a:r>
          </a:p>
          <a:p>
            <a:pPr marL="514350" lvl="1" indent="0" algn="just">
              <a:buNone/>
            </a:pPr>
            <a:endParaRPr lang="en-US" sz="1600" b="0" i="0" dirty="0">
              <a:effectLst/>
              <a:latin typeface="Myriad Pro" panose="020B0503030403020204"/>
            </a:endParaRPr>
          </a:p>
          <a:p>
            <a:pPr marL="0" indent="0" algn="just">
              <a:buNone/>
            </a:pPr>
            <a:endParaRPr lang="en-US" sz="1600" b="0" i="0" dirty="0">
              <a:effectLst/>
              <a:latin typeface="Myriad Pro" panose="020B0503030403020204"/>
            </a:endParaRPr>
          </a:p>
          <a:p>
            <a:pPr marL="0" indent="0" algn="just">
              <a:buNone/>
            </a:pPr>
            <a:endParaRPr lang="en-US" sz="1600" dirty="0">
              <a:latin typeface="Myriad Pro" panose="020B0503030403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FCAA-FED0-7266-A6BC-A40AF64E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D72E6-569E-4D8F-8718-E7616E86FD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50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084E-05B5-9F77-8B0F-678ECCC7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6526"/>
            <a:ext cx="8610600" cy="65849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rgbClr val="FFB713"/>
                </a:solidFill>
                <a:effectLst/>
                <a:latin typeface="Myriad Pro" panose="020B0503030403020204"/>
              </a:rPr>
              <a:t>2. </a:t>
            </a:r>
            <a:r>
              <a:rPr lang="en-US" sz="2400" b="1" dirty="0">
                <a:solidFill>
                  <a:srgbClr val="FFB713"/>
                </a:solidFill>
                <a:latin typeface="Myriad Pro" panose="020B0503030403020204"/>
              </a:rPr>
              <a:t>The Hard Elements</a:t>
            </a:r>
          </a:p>
          <a:p>
            <a:pPr marL="457200" algn="just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b="1" spc="5" dirty="0">
                <a:solidFill>
                  <a:srgbClr val="006600"/>
                </a:solidFill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Strategy– </a:t>
            </a:r>
            <a:r>
              <a:rPr lang="en-US" sz="2400" spc="5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Green loan portfolios do not exist in isolation or in a vacuum. </a:t>
            </a:r>
          </a:p>
          <a:p>
            <a:pPr lvl="1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Organizational </a:t>
            </a:r>
            <a:r>
              <a:rPr lang="en-US" sz="2400" spc="5" dirty="0">
                <a:solidFill>
                  <a:srgbClr val="FFC000"/>
                </a:solidFill>
                <a:latin typeface="Myriad Pro" panose="020B0503030403020204"/>
                <a:cs typeface="Times New Roman" panose="02020603050405020304" pitchFamily="18" charset="0"/>
              </a:rPr>
              <a:t>appetite for green finance  </a:t>
            </a: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/ green growth</a:t>
            </a:r>
          </a:p>
          <a:p>
            <a:pPr lvl="1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Does the organization have a green growth policy and strategy (Intentionality)?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pc="5" dirty="0">
                <a:latin typeface="Myriad Pro" panose="020B0503030403020204"/>
                <a:cs typeface="Times New Roman" panose="02020603050405020304" pitchFamily="18" charset="0"/>
              </a:rPr>
              <a:t>Operations strategy – </a:t>
            </a:r>
            <a:r>
              <a:rPr lang="en-US" spc="5" dirty="0">
                <a:solidFill>
                  <a:srgbClr val="FFC000"/>
                </a:solidFill>
                <a:latin typeface="Myriad Pro" panose="020B0503030403020204"/>
                <a:cs typeface="Times New Roman" panose="02020603050405020304" pitchFamily="18" charset="0"/>
              </a:rPr>
              <a:t>Policies and manuals </a:t>
            </a:r>
            <a:r>
              <a:rPr lang="en-US" spc="5" dirty="0">
                <a:latin typeface="Myriad Pro" panose="020B0503030403020204"/>
                <a:cs typeface="Times New Roman" panose="02020603050405020304" pitchFamily="18" charset="0"/>
              </a:rPr>
              <a:t>(environmental, infusion in other policies) -  </a:t>
            </a:r>
            <a:r>
              <a:rPr lang="en-US" b="1" spc="5" dirty="0">
                <a:solidFill>
                  <a:srgbClr val="FF0000"/>
                </a:solidFill>
                <a:latin typeface="Myriad Pro" panose="020B0503030403020204"/>
                <a:cs typeface="Times New Roman" panose="02020603050405020304" pitchFamily="18" charset="0"/>
              </a:rPr>
              <a:t>No spot fat burning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pc="5" dirty="0">
                <a:latin typeface="Myriad Pro" panose="020B0503030403020204"/>
                <a:cs typeface="Times New Roman" panose="02020603050405020304" pitchFamily="18" charset="0"/>
              </a:rPr>
              <a:t>Marketing Strategy – What is the </a:t>
            </a:r>
            <a:r>
              <a:rPr lang="en-US" spc="5" dirty="0">
                <a:solidFill>
                  <a:srgbClr val="FFC000"/>
                </a:solidFill>
                <a:latin typeface="Myriad Pro" panose="020B0503030403020204"/>
                <a:cs typeface="Times New Roman" panose="02020603050405020304" pitchFamily="18" charset="0"/>
              </a:rPr>
              <a:t>value proposition </a:t>
            </a:r>
            <a:r>
              <a:rPr lang="en-US" spc="5" dirty="0">
                <a:latin typeface="Myriad Pro" panose="020B0503030403020204"/>
                <a:cs typeface="Times New Roman" panose="02020603050405020304" pitchFamily="18" charset="0"/>
              </a:rPr>
              <a:t>compared to other products?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pc="5" dirty="0">
                <a:latin typeface="Myriad Pro" panose="020B0503030403020204"/>
                <a:cs typeface="Times New Roman" panose="02020603050405020304" pitchFamily="18" charset="0"/>
              </a:rPr>
              <a:t>Financing strategy – How will the product be </a:t>
            </a:r>
            <a:r>
              <a:rPr lang="en-US" spc="5" dirty="0">
                <a:solidFill>
                  <a:srgbClr val="FFC000"/>
                </a:solidFill>
                <a:latin typeface="Myriad Pro" panose="020B0503030403020204"/>
                <a:cs typeface="Times New Roman" panose="02020603050405020304" pitchFamily="18" charset="0"/>
              </a:rPr>
              <a:t>financed</a:t>
            </a:r>
            <a:r>
              <a:rPr lang="en-US" spc="5" dirty="0">
                <a:latin typeface="Myriad Pro" panose="020B0503030403020204"/>
                <a:cs typeface="Times New Roman" panose="02020603050405020304" pitchFamily="18" charset="0"/>
              </a:rPr>
              <a:t>?</a:t>
            </a:r>
          </a:p>
          <a:p>
            <a:pPr lvl="1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How does the strategy </a:t>
            </a:r>
            <a:r>
              <a:rPr lang="en-US" sz="2400" spc="5" dirty="0">
                <a:solidFill>
                  <a:srgbClr val="FFC000"/>
                </a:solidFill>
                <a:latin typeface="Myriad Pro" panose="020B0503030403020204"/>
                <a:cs typeface="Times New Roman" panose="02020603050405020304" pitchFamily="18" charset="0"/>
              </a:rPr>
              <a:t>fit in with the rest of the business</a:t>
            </a: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? </a:t>
            </a:r>
          </a:p>
          <a:p>
            <a:pPr lvl="1" indent="-228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Is it </a:t>
            </a:r>
            <a:r>
              <a:rPr lang="en-US" sz="2400" spc="5" dirty="0">
                <a:solidFill>
                  <a:srgbClr val="FFC000"/>
                </a:solidFill>
                <a:latin typeface="Myriad Pro" panose="020B0503030403020204"/>
                <a:cs typeface="Times New Roman" panose="02020603050405020304" pitchFamily="18" charset="0"/>
              </a:rPr>
              <a:t>cascaded</a:t>
            </a:r>
            <a:r>
              <a:rPr lang="en-US" sz="2400" spc="5" dirty="0">
                <a:latin typeface="Myriad Pro" panose="020B0503030403020204"/>
                <a:cs typeface="Times New Roman" panose="02020603050405020304" pitchFamily="18" charset="0"/>
              </a:rPr>
              <a:t> into annual plans?</a:t>
            </a:r>
            <a:endParaRPr lang="en-UG" sz="2400" spc="5" dirty="0">
              <a:latin typeface="Myriad Pro" panose="020B0503030403020204"/>
              <a:cs typeface="Times New Roman" panose="02020603050405020304" pitchFamily="18" charset="0"/>
            </a:endParaRPr>
          </a:p>
          <a:p>
            <a:pPr marL="514350" lvl="1" indent="0" algn="just">
              <a:buNone/>
            </a:pPr>
            <a:endParaRPr lang="en-US" sz="1600" b="0" i="0" dirty="0">
              <a:effectLst/>
              <a:latin typeface="Myriad Pro" panose="020B0503030403020204"/>
            </a:endParaRPr>
          </a:p>
          <a:p>
            <a:pPr marL="0" indent="0" algn="just">
              <a:buNone/>
            </a:pPr>
            <a:endParaRPr lang="en-US" sz="1600" dirty="0">
              <a:latin typeface="Myriad Pro" panose="020B0503030403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FCAA-FED0-7266-A6BC-A40AF64E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D72E6-569E-4D8F-8718-E7616E86FD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75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22479</TotalTime>
  <Words>827</Words>
  <Application>Microsoft Office PowerPoint</Application>
  <PresentationFormat>On-screen Show (4:3)</PresentationFormat>
  <Paragraphs>125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Baguet Script</vt:lpstr>
      <vt:lpstr>Calibri</vt:lpstr>
      <vt:lpstr>Century Schoolbook</vt:lpstr>
      <vt:lpstr>Corbel</vt:lpstr>
      <vt:lpstr>Myriad Pro</vt:lpstr>
      <vt:lpstr>Symbol</vt:lpstr>
      <vt:lpstr>Wingdings</vt:lpstr>
      <vt:lpstr>Custom Design</vt:lpstr>
      <vt:lpstr>1_Custom Design</vt:lpstr>
      <vt:lpstr>2_Custom Design</vt:lpstr>
      <vt:lpstr>3_Custom Design</vt:lpstr>
      <vt:lpstr>Feathered</vt:lpstr>
      <vt:lpstr>1_Office Theme</vt:lpstr>
      <vt:lpstr>Building a Green Loan Portfolio</vt:lpstr>
      <vt:lpstr>PowerPoint Presentation</vt:lpstr>
      <vt:lpstr>PowerPoint Presentation</vt:lpstr>
      <vt:lpstr>PowerPoint Presentation</vt:lpstr>
      <vt:lpstr>PowerPoint Presentation</vt:lpstr>
      <vt:lpstr>Greening Finance Focus Areas</vt:lpstr>
      <vt:lpstr>Green Finance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Business Initiative Finance</dc:title>
  <dc:creator>Josephine O.Aguma</dc:creator>
  <cp:lastModifiedBy>Ann Marie Mwaka Sabano</cp:lastModifiedBy>
  <cp:revision>1180</cp:revision>
  <cp:lastPrinted>2019-11-18T12:52:28Z</cp:lastPrinted>
  <dcterms:created xsi:type="dcterms:W3CDTF">2014-04-23T18:10:44Z</dcterms:created>
  <dcterms:modified xsi:type="dcterms:W3CDTF">2022-12-14T15:15:12Z</dcterms:modified>
</cp:coreProperties>
</file>