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8" r:id="rId2"/>
    <p:sldMasterId id="2147483747" r:id="rId3"/>
  </p:sldMasterIdLst>
  <p:notesMasterIdLst>
    <p:notesMasterId r:id="rId23"/>
  </p:notesMasterIdLst>
  <p:sldIdLst>
    <p:sldId id="615" r:id="rId4"/>
    <p:sldId id="783" r:id="rId5"/>
    <p:sldId id="780" r:id="rId6"/>
    <p:sldId id="711" r:id="rId7"/>
    <p:sldId id="781" r:id="rId8"/>
    <p:sldId id="782" r:id="rId9"/>
    <p:sldId id="741" r:id="rId10"/>
    <p:sldId id="739" r:id="rId11"/>
    <p:sldId id="731" r:id="rId12"/>
    <p:sldId id="722" r:id="rId13"/>
    <p:sldId id="723" r:id="rId14"/>
    <p:sldId id="724" r:id="rId15"/>
    <p:sldId id="725" r:id="rId16"/>
    <p:sldId id="726" r:id="rId17"/>
    <p:sldId id="727" r:id="rId18"/>
    <p:sldId id="666" r:id="rId19"/>
    <p:sldId id="713" r:id="rId20"/>
    <p:sldId id="623" r:id="rId21"/>
    <p:sldId id="624"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ol Guarneri" initials="MG"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a:srgbClr val="CC3300"/>
    <a:srgbClr val="2D4440"/>
    <a:srgbClr val="6E1920"/>
    <a:srgbClr val="E5CEC3"/>
    <a:srgbClr val="1B37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4" autoAdjust="0"/>
    <p:restoredTop sz="93969" autoAdjust="0"/>
  </p:normalViewPr>
  <p:slideViewPr>
    <p:cSldViewPr snapToGrid="0" snapToObjects="1">
      <p:cViewPr varScale="1">
        <p:scale>
          <a:sx n="86" d="100"/>
          <a:sy n="86" d="100"/>
        </p:scale>
        <p:origin x="725"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D3B615B-6C02-FC41-BC74-40E848093C67}" type="datetimeFigureOut">
              <a:rPr lang="en-US" smtClean="0"/>
              <a:t>12/13/2022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1D7565B-FAFE-D146-8DE5-1A2BAF6D56E3}" type="slidenum">
              <a:rPr lang="en-US" smtClean="0"/>
              <a:t>‹#›</a:t>
            </a:fld>
            <a:endParaRPr lang="en-US"/>
          </a:p>
        </p:txBody>
      </p:sp>
    </p:spTree>
    <p:extLst>
      <p:ext uri="{BB962C8B-B14F-4D97-AF65-F5344CB8AC3E}">
        <p14:creationId xmlns:p14="http://schemas.microsoft.com/office/powerpoint/2010/main" val="4041958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Mona Opening remarks</a:t>
            </a:r>
          </a:p>
        </p:txBody>
      </p:sp>
      <p:sp>
        <p:nvSpPr>
          <p:cNvPr id="4" name="Slide Number Placeholder 3"/>
          <p:cNvSpPr>
            <a:spLocks noGrp="1"/>
          </p:cNvSpPr>
          <p:nvPr>
            <p:ph type="sldNum" sz="quarter" idx="10"/>
          </p:nvPr>
        </p:nvSpPr>
        <p:spPr/>
        <p:txBody>
          <a:bodyPr/>
          <a:lstStyle/>
          <a:p>
            <a:fld id="{D1D7565B-FAFE-D146-8DE5-1A2BAF6D56E3}" type="slidenum">
              <a:rPr lang="en-US" smtClean="0"/>
              <a:t>1</a:t>
            </a:fld>
            <a:endParaRPr lang="en-US"/>
          </a:p>
        </p:txBody>
      </p:sp>
    </p:spTree>
    <p:extLst>
      <p:ext uri="{BB962C8B-B14F-4D97-AF65-F5344CB8AC3E}">
        <p14:creationId xmlns:p14="http://schemas.microsoft.com/office/powerpoint/2010/main" val="766167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8242" name="Shape 843"/>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8243" name="Shape 844"/>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a:cs typeface="Calibri" panose="020F0502020204030204" pitchFamily="34" charset="0"/>
                <a:sym typeface="Calibri" panose="020F0502020204030204" pitchFamily="34" charset="0"/>
              </a:rPr>
              <a:t>Slide 10: Meet Clients’ Needs</a:t>
            </a:r>
          </a:p>
          <a:p>
            <a:pPr>
              <a:spcBef>
                <a:spcPct val="0"/>
              </a:spcBef>
            </a:pPr>
            <a:endParaRPr lang="it-IT" altLang="it-IT" sz="1400"/>
          </a:p>
          <a:p>
            <a:pPr>
              <a:spcBef>
                <a:spcPct val="0"/>
              </a:spcBef>
            </a:pPr>
            <a:r>
              <a:rPr lang="it-IT" altLang="it-IT" sz="1400"/>
              <a:t>The standards go a step beyond “do no harm” of client protection and also focus on understanding the needs and preferences of different types of clients by conducting client satisfaction surveys, examining reasons clients exit the institution, using that information to adjust products and services or develop new ones.  </a:t>
            </a:r>
          </a:p>
          <a:p>
            <a:pPr>
              <a:spcBef>
                <a:spcPct val="0"/>
              </a:spcBef>
            </a:pPr>
            <a:endParaRPr lang="it-IT" altLang="it-IT" sz="1400"/>
          </a:p>
          <a:p>
            <a:pPr>
              <a:spcBef>
                <a:spcPct val="0"/>
              </a:spcBef>
            </a:pPr>
            <a:r>
              <a:rPr lang="it-IT" altLang="it-IT" sz="1400"/>
              <a:t>Jurgen’s point emphasizes the importance of talking to clients to understand how services can be useful to them.</a:t>
            </a:r>
          </a:p>
        </p:txBody>
      </p:sp>
      <p:sp>
        <p:nvSpPr>
          <p:cNvPr id="138244" name="Shape 845"/>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273729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7565B-FAFE-D146-8DE5-1A2BAF6D56E3}" type="slidenum">
              <a:rPr lang="en-US" smtClean="0"/>
              <a:t>13</a:t>
            </a:fld>
            <a:endParaRPr lang="en-US"/>
          </a:p>
        </p:txBody>
      </p:sp>
    </p:spTree>
    <p:extLst>
      <p:ext uri="{BB962C8B-B14F-4D97-AF65-F5344CB8AC3E}">
        <p14:creationId xmlns:p14="http://schemas.microsoft.com/office/powerpoint/2010/main" val="3092359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0290" name="Shape 880"/>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40291" name="Shape 881"/>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a:cs typeface="Calibri" panose="020F0502020204030204" pitchFamily="34" charset="0"/>
                <a:sym typeface="Calibri" panose="020F0502020204030204" pitchFamily="34" charset="0"/>
              </a:rPr>
              <a:t>Slide 11: Treat Employees Responsibly</a:t>
            </a:r>
          </a:p>
          <a:p>
            <a:pPr>
              <a:spcBef>
                <a:spcPct val="0"/>
              </a:spcBef>
            </a:pPr>
            <a:endParaRPr lang="it-IT" altLang="it-IT" sz="1700"/>
          </a:p>
          <a:p>
            <a:pPr>
              <a:spcBef>
                <a:spcPct val="0"/>
              </a:spcBef>
            </a:pPr>
            <a:r>
              <a:rPr lang="it-IT" altLang="it-IT" sz="1400"/>
              <a:t>It is also important that employees are treated well, so that the work environment inspires and motivates them.</a:t>
            </a:r>
          </a:p>
          <a:p>
            <a:pPr>
              <a:spcBef>
                <a:spcPct val="0"/>
              </a:spcBef>
            </a:pPr>
            <a:endParaRPr lang="it-IT" altLang="it-IT" sz="1400"/>
          </a:p>
          <a:p>
            <a:pPr>
              <a:spcBef>
                <a:spcPct val="0"/>
              </a:spcBef>
            </a:pPr>
            <a:r>
              <a:rPr lang="it-IT" altLang="it-IT" sz="1400"/>
              <a:t>Employees are the front line with customers so staff satisfaction does affect customer service. </a:t>
            </a:r>
          </a:p>
          <a:p>
            <a:pPr>
              <a:spcBef>
                <a:spcPct val="0"/>
              </a:spcBef>
            </a:pPr>
            <a:endParaRPr lang="it-IT" altLang="it-IT" sz="1400"/>
          </a:p>
          <a:p>
            <a:pPr>
              <a:spcBef>
                <a:spcPct val="0"/>
              </a:spcBef>
            </a:pPr>
            <a:r>
              <a:rPr lang="it-IT" altLang="it-IT" sz="1400"/>
              <a:t>Staff turnover is also very costly, so taking care of the internal client makes good business sense.</a:t>
            </a:r>
          </a:p>
        </p:txBody>
      </p:sp>
      <p:sp>
        <p:nvSpPr>
          <p:cNvPr id="140292" name="Shape 882"/>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2628101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896"/>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51907" name="Shape 897"/>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a:cs typeface="Calibri" panose="020F0502020204030204" pitchFamily="34" charset="0"/>
                <a:sym typeface="Calibri" panose="020F0502020204030204" pitchFamily="34" charset="0"/>
              </a:rPr>
              <a:t>Slide 12: Balance Financial and Social Performance </a:t>
            </a:r>
          </a:p>
          <a:p>
            <a:pPr>
              <a:spcBef>
                <a:spcPct val="0"/>
              </a:spcBef>
            </a:pPr>
            <a:r>
              <a:rPr lang="it-IT" altLang="it-IT" sz="1700"/>
              <a:t>Finally, we come back to another strategic section for the institution, and how it balances its pursuit of financial and social returns.</a:t>
            </a:r>
          </a:p>
          <a:p>
            <a:pPr>
              <a:spcBef>
                <a:spcPct val="0"/>
              </a:spcBef>
            </a:pPr>
            <a:endParaRPr lang="it-IT" altLang="it-IT" sz="1700"/>
          </a:p>
          <a:p>
            <a:pPr>
              <a:spcBef>
                <a:spcPct val="0"/>
              </a:spcBef>
            </a:pPr>
            <a:r>
              <a:rPr lang="it-IT" altLang="it-IT" sz="1700"/>
              <a:t>This strategy of an institution is dramatically influenced by the relationship with its funders, so this is a key area of focus with investors.</a:t>
            </a:r>
          </a:p>
          <a:p>
            <a:pPr>
              <a:spcBef>
                <a:spcPct val="0"/>
              </a:spcBef>
            </a:pPr>
            <a:endParaRPr lang="it-IT" altLang="it-IT" sz="1700"/>
          </a:p>
        </p:txBody>
      </p:sp>
      <p:sp>
        <p:nvSpPr>
          <p:cNvPr id="251908" name="Shape 898"/>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168506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baseline="0" dirty="0">
                <a:solidFill>
                  <a:schemeClr val="tx1"/>
                </a:solidFill>
                <a:latin typeface="+mn-lt"/>
                <a:ea typeface="+mn-ea"/>
                <a:cs typeface="+mn-cs"/>
              </a:rPr>
              <a:t>Improved </a:t>
            </a:r>
            <a:r>
              <a:rPr lang="en-US" sz="1200" b="0" i="0" kern="1200" baseline="0" dirty="0" err="1">
                <a:solidFill>
                  <a:schemeClr val="tx1"/>
                </a:solidFill>
                <a:latin typeface="+mn-lt"/>
                <a:ea typeface="+mn-ea"/>
                <a:cs typeface="+mn-cs"/>
              </a:rPr>
              <a:t>custumer</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loyality</a:t>
            </a:r>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Responsible inclusive finance means implementing social performance management, putting the client at the center of institutional decision making, and ensuring that products and services create value for clients. Doing these things has positive effects on the institution’s financial bottom line as well as the social outcomes it generates for clients. There is a correlation between SPM and some improved business outcomes. </a:t>
            </a:r>
            <a:r>
              <a:rPr lang="en-US" sz="1200" b="0" i="0" kern="1200" dirty="0">
                <a:solidFill>
                  <a:schemeClr val="tx1"/>
                </a:solidFill>
                <a:latin typeface="+mn-lt"/>
                <a:ea typeface="+mn-ea"/>
                <a:cs typeface="+mn-cs"/>
              </a:rPr>
              <a:t> For example, tracking and using social performance information to tailor products and services to clients' needs and preferences can not only improve the usefulness of those products and services </a:t>
            </a:r>
            <a:r>
              <a:rPr lang="en-US" dirty="0"/>
              <a:t>for</a:t>
            </a:r>
            <a:r>
              <a:rPr lang="en-US" sz="1200" b="0" i="0" kern="1200" dirty="0">
                <a:solidFill>
                  <a:schemeClr val="tx1"/>
                </a:solidFill>
                <a:latin typeface="+mn-lt"/>
                <a:ea typeface="+mn-ea"/>
                <a:cs typeface="+mn-cs"/>
              </a:rPr>
              <a:t> clients, but it also</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can increase client retention rates for the institution.</a:t>
            </a:r>
            <a:r>
              <a:rPr lang="en-US" sz="1200" b="0" i="0" kern="1200" baseline="0" dirty="0">
                <a:solidFill>
                  <a:schemeClr val="tx1"/>
                </a:solidFill>
                <a:latin typeface="+mn-lt"/>
                <a:ea typeface="+mn-ea"/>
                <a:cs typeface="+mn-cs"/>
              </a:rPr>
              <a:t>  Improving SPM scores has been shown to lower PAR. Putting clients at the center yields improved customer satisfaction. </a:t>
            </a:r>
          </a:p>
          <a:p>
            <a:endParaRPr lang="en-US" sz="1200" b="0" i="0" kern="1200" baseline="0" dirty="0">
              <a:solidFill>
                <a:schemeClr val="tx1"/>
              </a:solidFill>
              <a:latin typeface="+mn-lt"/>
              <a:ea typeface="+mn-ea"/>
              <a:cs typeface="+mn-cs"/>
            </a:endParaRPr>
          </a:p>
          <a:p>
            <a:pPr marL="457200" indent="-457200" algn="just" eaLnBrk="1" hangingPunct="1">
              <a:lnSpc>
                <a:spcPct val="80000"/>
              </a:lnSpc>
              <a:buFont typeface="Arial" panose="020B0604020202020204" pitchFamily="34" charset="0"/>
              <a:buChar char="•"/>
              <a:defRPr/>
            </a:pPr>
            <a:r>
              <a:rPr lang="en-US" sz="1200" i="1" dirty="0"/>
              <a:t>To enhance the reputation and credibility of the sector and to manage the reputation risk.</a:t>
            </a:r>
          </a:p>
          <a:p>
            <a:pPr eaLnBrk="1" hangingPunct="1">
              <a:lnSpc>
                <a:spcPct val="90000"/>
              </a:lnSpc>
              <a:buFont typeface="Wingdings" pitchFamily="2" charset="2"/>
              <a:buChar char="Ø"/>
              <a:defRPr/>
            </a:pPr>
            <a:endParaRPr lang="en-US" altLang="en-US" sz="1100" dirty="0">
              <a:solidFill>
                <a:srgbClr val="47484B"/>
              </a:solidFill>
            </a:endParaRPr>
          </a:p>
          <a:p>
            <a:pPr marL="457200" indent="-457200" algn="just" eaLnBrk="1" hangingPunct="1">
              <a:lnSpc>
                <a:spcPct val="80000"/>
              </a:lnSpc>
              <a:buFont typeface="Arial" panose="020B0604020202020204" pitchFamily="34" charset="0"/>
              <a:buChar char="•"/>
              <a:defRPr/>
            </a:pPr>
            <a:r>
              <a:rPr lang="en-US" altLang="en-US" sz="1200" i="1" dirty="0"/>
              <a:t>To attract donor and investors and obtain additional financial support for programs with a strong social focus</a:t>
            </a:r>
          </a:p>
          <a:p>
            <a:pPr marL="457200" indent="-457200" algn="just" eaLnBrk="1" hangingPunct="1">
              <a:lnSpc>
                <a:spcPct val="80000"/>
              </a:lnSpc>
              <a:buFont typeface="Arial" panose="020B0604020202020204" pitchFamily="34" charset="0"/>
              <a:buChar char="•"/>
              <a:defRPr/>
            </a:pPr>
            <a:endParaRPr lang="en-US" sz="1200" i="1" dirty="0"/>
          </a:p>
          <a:p>
            <a:pPr marL="457200" indent="-457200" algn="just" eaLnBrk="1" hangingPunct="1">
              <a:lnSpc>
                <a:spcPct val="80000"/>
              </a:lnSpc>
              <a:buFont typeface="Arial" panose="020B0604020202020204" pitchFamily="34" charset="0"/>
              <a:buChar char="•"/>
              <a:defRPr/>
            </a:pPr>
            <a:endParaRPr lang="en-US" sz="1200" i="1" dirty="0"/>
          </a:p>
          <a:p>
            <a:pPr marL="457200" indent="-457200" algn="just" eaLnBrk="1" hangingPunct="1">
              <a:lnSpc>
                <a:spcPct val="80000"/>
              </a:lnSpc>
              <a:buFont typeface="Arial" panose="020B0604020202020204" pitchFamily="34" charset="0"/>
              <a:buChar char="•"/>
              <a:defRPr/>
            </a:pPr>
            <a:r>
              <a:rPr lang="en-GB" sz="1200" i="1" dirty="0"/>
              <a:t>To restore a balance between social and financial performance and to put back focus to clients</a:t>
            </a:r>
          </a:p>
          <a:p>
            <a:pPr marL="457200" indent="-457200" algn="just" eaLnBrk="1" hangingPunct="1">
              <a:lnSpc>
                <a:spcPct val="80000"/>
              </a:lnSpc>
              <a:buFont typeface="Arial" panose="020B0604020202020204" pitchFamily="34" charset="0"/>
              <a:buChar char="•"/>
              <a:defRPr/>
            </a:pPr>
            <a:endParaRPr lang="en-GB" sz="1200" i="1" dirty="0"/>
          </a:p>
          <a:p>
            <a:endParaRPr lang="en-US" sz="1200" b="0" i="0" kern="1200" baseline="0" dirty="0">
              <a:solidFill>
                <a:schemeClr val="tx1"/>
              </a:solidFill>
              <a:latin typeface="+mn-lt"/>
              <a:ea typeface="+mn-ea"/>
              <a:cs typeface="+mn-cs"/>
            </a:endParaRPr>
          </a:p>
          <a:p>
            <a:endParaRPr lang="en-US" sz="1200" b="0"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[ON CLICK]</a:t>
            </a:r>
          </a:p>
          <a:p>
            <a:r>
              <a:rPr lang="en-US" sz="1200" b="0" i="0" kern="1200" baseline="0" dirty="0">
                <a:solidFill>
                  <a:schemeClr val="tx1"/>
                </a:solidFill>
                <a:latin typeface="+mn-lt"/>
                <a:ea typeface="+mn-ea"/>
                <a:cs typeface="+mn-cs"/>
              </a:rPr>
              <a:t>Additionally, tailoring products and services to clients’ needs can reduce the </a:t>
            </a:r>
            <a:r>
              <a:rPr lang="en-US" sz="1200" b="0" i="0" kern="1200" dirty="0">
                <a:solidFill>
                  <a:schemeClr val="tx1"/>
                </a:solidFill>
                <a:latin typeface="+mn-lt"/>
                <a:ea typeface="+mn-ea"/>
                <a:cs typeface="+mn-cs"/>
              </a:rPr>
              <a:t>likelihood of default due to client over-indebtedness. </a:t>
            </a:r>
          </a:p>
          <a:p>
            <a:endParaRPr lang="en-US" sz="1200" b="0" i="0" kern="1200" dirty="0">
              <a:solidFill>
                <a:schemeClr val="tx1"/>
              </a:solidFill>
              <a:latin typeface="+mn-lt"/>
              <a:ea typeface="+mn-ea"/>
              <a:cs typeface="+mn-cs"/>
            </a:endParaRPr>
          </a:p>
          <a:p>
            <a:r>
              <a:rPr lang="en-US" sz="1200" b="1" i="0" kern="1200" dirty="0">
                <a:solidFill>
                  <a:schemeClr val="tx1"/>
                </a:solidFill>
                <a:latin typeface="+mn-lt"/>
                <a:ea typeface="+mn-ea"/>
                <a:cs typeface="+mn-cs"/>
              </a:rPr>
              <a:t>[ON</a:t>
            </a:r>
            <a:r>
              <a:rPr lang="en-US" sz="1200" b="1" i="0" kern="1200" baseline="0" dirty="0">
                <a:solidFill>
                  <a:schemeClr val="tx1"/>
                </a:solidFill>
                <a:latin typeface="+mn-lt"/>
                <a:ea typeface="+mn-ea"/>
                <a:cs typeface="+mn-cs"/>
              </a:rPr>
              <a:t> CLICK]</a:t>
            </a:r>
            <a:endParaRPr lang="en-US" sz="1200" b="1"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An</a:t>
            </a:r>
            <a:r>
              <a:rPr lang="en-US" sz="1200" b="0" i="0" kern="1200" baseline="0" dirty="0">
                <a:solidFill>
                  <a:schemeClr val="tx1"/>
                </a:solidFill>
                <a:latin typeface="+mn-lt"/>
                <a:ea typeface="+mn-ea"/>
                <a:cs typeface="+mn-cs"/>
              </a:rPr>
              <a:t> additional potential benefit is improved reputation. Positive word of mouth helps an institution expand its client base.  </a:t>
            </a:r>
          </a:p>
          <a:p>
            <a:endParaRPr lang="en-US" sz="1200" b="0"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[ON CLICK]</a:t>
            </a:r>
          </a:p>
          <a:p>
            <a:r>
              <a:rPr lang="en-US" sz="1200" b="0" i="0" kern="1200" baseline="0" dirty="0">
                <a:solidFill>
                  <a:schemeClr val="tx1"/>
                </a:solidFill>
                <a:latin typeface="+mn-lt"/>
                <a:ea typeface="+mn-ea"/>
                <a:cs typeface="+mn-cs"/>
              </a:rPr>
              <a:t>Responsible finance has also been shown to correlate with decreased employee turnover.  Employees are motivated by working for an institution that creates benefits for clients and a supportive working environment for employees.  Lower employee turnover</a:t>
            </a:r>
            <a:r>
              <a:rPr lang="en-US" dirty="0"/>
              <a:t> means the </a:t>
            </a:r>
            <a:r>
              <a:rPr lang="en-US" sz="1200" b="0" i="0" kern="1200" baseline="0" dirty="0">
                <a:solidFill>
                  <a:schemeClr val="tx1"/>
                </a:solidFill>
                <a:latin typeface="+mn-lt"/>
                <a:ea typeface="+mn-ea"/>
                <a:cs typeface="+mn-cs"/>
              </a:rPr>
              <a:t>institution can spend less on recruiting and training new personnel. </a:t>
            </a:r>
          </a:p>
          <a:p>
            <a:endParaRPr lang="en-US" sz="1200" b="1"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[ON CLICK]</a:t>
            </a:r>
          </a:p>
          <a:p>
            <a:r>
              <a:rPr lang="en-US" sz="1200" b="0" i="0" kern="1200" dirty="0">
                <a:solidFill>
                  <a:schemeClr val="tx1"/>
                </a:solidFill>
                <a:latin typeface="+mn-lt"/>
                <a:ea typeface="+mn-ea"/>
                <a:cs typeface="+mn-cs"/>
              </a:rPr>
              <a:t>Furthermore, data on social outputs and outcomes can be powerful tools for strategic planning, operational decision making, and more effective marketing.  Tangible indicators of achievement </a:t>
            </a:r>
            <a:r>
              <a:rPr lang="en-US" dirty="0"/>
              <a:t>can help </a:t>
            </a:r>
            <a:r>
              <a:rPr lang="en-US" sz="1200" b="0" i="0" kern="1200" dirty="0">
                <a:solidFill>
                  <a:schemeClr val="tx1"/>
                </a:solidFill>
                <a:latin typeface="+mn-lt"/>
                <a:ea typeface="+mn-ea"/>
                <a:cs typeface="+mn-cs"/>
              </a:rPr>
              <a:t>attract funding from socially minded investors and donors.</a:t>
            </a:r>
          </a:p>
          <a:p>
            <a:endParaRPr lang="en-US" sz="1200" b="0" i="0" kern="1200" dirty="0">
              <a:solidFill>
                <a:schemeClr val="tx1"/>
              </a:solidFill>
              <a:latin typeface="+mn-lt"/>
              <a:ea typeface="+mn-ea"/>
              <a:cs typeface="+mn-cs"/>
            </a:endParaRPr>
          </a:p>
          <a:p>
            <a:r>
              <a:rPr lang="en-US" sz="1200" b="1" i="0" kern="1200" dirty="0">
                <a:solidFill>
                  <a:schemeClr val="tx1"/>
                </a:solidFill>
                <a:latin typeface="+mn-lt"/>
                <a:ea typeface="+mn-ea"/>
                <a:cs typeface="+mn-cs"/>
              </a:rPr>
              <a:t>[ON CLICK]</a:t>
            </a:r>
            <a:endParaRPr lang="en-US" sz="1200" b="1"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institutions</a:t>
            </a:r>
            <a:r>
              <a:rPr lang="en-US" sz="1200" kern="1200" baseline="0" dirty="0">
                <a:solidFill>
                  <a:schemeClr val="tx1"/>
                </a:solidFill>
                <a:effectLst/>
                <a:latin typeface="+mn-lt"/>
                <a:ea typeface="+mn-ea"/>
                <a:cs typeface="+mn-cs"/>
              </a:rPr>
              <a:t> with strong RIF can improve client outcomes. </a:t>
            </a:r>
            <a:r>
              <a:rPr lang="en-US" sz="1200" kern="1200" dirty="0">
                <a:solidFill>
                  <a:schemeClr val="tx1"/>
                </a:solidFill>
                <a:effectLst/>
                <a:latin typeface="+mn-lt"/>
                <a:ea typeface="+mn-ea"/>
                <a:cs typeface="+mn-cs"/>
              </a:rPr>
              <a:t>Well-designed products </a:t>
            </a:r>
            <a:r>
              <a:rPr lang="en-US" dirty="0"/>
              <a:t>can</a:t>
            </a:r>
            <a:r>
              <a:rPr lang="en-US" sz="1200" kern="1200" dirty="0">
                <a:solidFill>
                  <a:schemeClr val="tx1"/>
                </a:solidFill>
                <a:effectLst/>
                <a:latin typeface="+mn-lt"/>
                <a:ea typeface="+mn-ea"/>
                <a:cs typeface="+mn-cs"/>
              </a:rPr>
              <a:t> help clients cope with emergencies, invest in economic opportunities, build  assets, and manage their daily and life-cycle financial needs.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a:t>
            </a:r>
            <a:r>
              <a:rPr lang="en-US" sz="1200" b="1" kern="1200" baseline="0" dirty="0">
                <a:solidFill>
                  <a:schemeClr val="tx1"/>
                </a:solidFill>
                <a:effectLst/>
                <a:latin typeface="+mn-lt"/>
                <a:ea typeface="+mn-ea"/>
                <a:cs typeface="+mn-cs"/>
              </a:rPr>
              <a:t> CLICK]</a:t>
            </a: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Finally, for organizations that are truly</a:t>
            </a:r>
            <a:r>
              <a:rPr lang="en-US" sz="1200" b="0" i="0" kern="1200" baseline="0" dirty="0">
                <a:solidFill>
                  <a:schemeClr val="tx1"/>
                </a:solidFill>
                <a:effectLst/>
                <a:latin typeface="+mn-lt"/>
                <a:ea typeface="+mn-ea"/>
                <a:cs typeface="+mn-cs"/>
              </a:rPr>
              <a:t> committed to their double bottom line</a:t>
            </a:r>
            <a:r>
              <a:rPr lang="en-US" sz="1200" b="0" i="0" kern="1200" dirty="0">
                <a:solidFill>
                  <a:schemeClr val="tx1"/>
                </a:solidFill>
                <a:effectLst/>
                <a:latin typeface="+mn-lt"/>
                <a:ea typeface="+mn-ea"/>
                <a:cs typeface="+mn-cs"/>
              </a:rPr>
              <a:t>, the most important benefit of RIF is that it helps them achieve their social goals.</a:t>
            </a:r>
            <a:r>
              <a:rPr lang="en-US" sz="1200" b="0" i="0" kern="1200" baseline="0" dirty="0">
                <a:solidFill>
                  <a:schemeClr val="tx1"/>
                </a:solidFill>
                <a:effectLst/>
                <a:latin typeface="+mn-lt"/>
                <a:ea typeface="+mn-ea"/>
                <a:cs typeface="+mn-cs"/>
              </a:rPr>
              <a:t> Time and time again, we find that institutions tell us that when they first analyzed their progress toward their mission, they learned that they were very far indeed from achieving their social goals.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 example, many institutions who thought they were serving the poor realized, once they started to measure and monitor the poverty levels of their clients, that most of their clients did not fall within the institution’s target client population.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On the other hand, the institutions that are very deliberate in how they implement RIF and have been for years, are the ones with real data showing not only that the clients they reach are their target clients, but also that these clients have experienced positive outcomes after several years with the institution.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short, </a:t>
            </a:r>
            <a:r>
              <a:rPr lang="en-US" baseline="0" dirty="0"/>
              <a:t>balancing financial and social performance management and implementing the Universal Standards</a:t>
            </a:r>
            <a:r>
              <a:rPr lang="en-US" sz="1200" b="0" i="0" kern="1200" baseline="0" dirty="0">
                <a:solidFill>
                  <a:schemeClr val="tx1"/>
                </a:solidFill>
                <a:effectLst/>
                <a:latin typeface="+mn-lt"/>
                <a:ea typeface="+mn-ea"/>
                <a:cs typeface="+mn-cs"/>
              </a:rPr>
              <a:t> are essential to achieving the goals that inspired you to work in microfinance. </a:t>
            </a:r>
            <a:endParaRPr lang="en-US" baseline="0" dirty="0"/>
          </a:p>
          <a:p>
            <a:endParaRPr lang="en-US" altLang="it-IT" dirty="0"/>
          </a:p>
        </p:txBody>
      </p:sp>
    </p:spTree>
    <p:extLst>
      <p:ext uri="{BB962C8B-B14F-4D97-AF65-F5344CB8AC3E}">
        <p14:creationId xmlns:p14="http://schemas.microsoft.com/office/powerpoint/2010/main" val="171816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7565B-FAFE-D146-8DE5-1A2BAF6D56E3}" type="slidenum">
              <a:rPr lang="en-US" smtClean="0"/>
              <a:t>17</a:t>
            </a:fld>
            <a:endParaRPr lang="en-US"/>
          </a:p>
        </p:txBody>
      </p:sp>
    </p:spTree>
    <p:extLst>
      <p:ext uri="{BB962C8B-B14F-4D97-AF65-F5344CB8AC3E}">
        <p14:creationId xmlns:p14="http://schemas.microsoft.com/office/powerpoint/2010/main" val="87136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7565B-FAFE-D146-8DE5-1A2BAF6D56E3}" type="slidenum">
              <a:rPr lang="en-US" smtClean="0"/>
              <a:t>2</a:t>
            </a:fld>
            <a:endParaRPr lang="en-US"/>
          </a:p>
        </p:txBody>
      </p:sp>
    </p:spTree>
    <p:extLst>
      <p:ext uri="{BB962C8B-B14F-4D97-AF65-F5344CB8AC3E}">
        <p14:creationId xmlns:p14="http://schemas.microsoft.com/office/powerpoint/2010/main" val="373953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7565B-FAFE-D146-8DE5-1A2BAF6D56E3}" type="slidenum">
              <a:rPr lang="en-US" smtClean="0"/>
              <a:t>4</a:t>
            </a:fld>
            <a:endParaRPr lang="en-US"/>
          </a:p>
        </p:txBody>
      </p:sp>
    </p:spTree>
    <p:extLst>
      <p:ext uri="{BB962C8B-B14F-4D97-AF65-F5344CB8AC3E}">
        <p14:creationId xmlns:p14="http://schemas.microsoft.com/office/powerpoint/2010/main" val="34129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1"/>
            <a:r>
              <a:rPr lang="en-US" sz="1200" kern="1200" dirty="0">
                <a:solidFill>
                  <a:schemeClr val="tx1"/>
                </a:solidFill>
                <a:effectLst/>
                <a:latin typeface="Arial" charset="0"/>
                <a:ea typeface="ＭＳ Ｐゴシック" pitchFamily="-108" charset="-128"/>
                <a:cs typeface="+mn-cs"/>
              </a:rPr>
              <a:t>Most MFIs are already dedicated to create social impact but less focused on the environmental dimension of their work. If environmental impact is not integrated into the core business (including Vision, Mission, and Values) of the organization, the topic will lose attention, and all the efforts and resources that were used to address environmental issues will be wasted. The best way to integrate environmental issues into the core process of the MFI is to start with connecting your environmental and social issues to SINAPI mission, vision and values as they drive your principle strategy and business focus.</a:t>
            </a:r>
            <a:endParaRPr lang="it-IT" sz="1200" kern="1200" dirty="0">
              <a:solidFill>
                <a:schemeClr val="tx1"/>
              </a:solidFill>
              <a:effectLst/>
              <a:latin typeface="Arial" charset="0"/>
              <a:ea typeface="ＭＳ Ｐゴシック" pitchFamily="-108" charset="-128"/>
              <a:cs typeface="+mn-cs"/>
            </a:endParaRPr>
          </a:p>
          <a:p>
            <a:pPr lvl="1"/>
            <a:r>
              <a:rPr lang="en-US" sz="1200" kern="1200" dirty="0">
                <a:solidFill>
                  <a:schemeClr val="tx1"/>
                </a:solidFill>
                <a:effectLst/>
                <a:latin typeface="Arial" charset="0"/>
                <a:ea typeface="ＭＳ Ｐゴシック" pitchFamily="-108" charset="-128"/>
                <a:cs typeface="+mn-cs"/>
              </a:rPr>
              <a:t>Your mission, vision and values should reflect your ideas about environmental and social protection. green agenda clearly to your mission/vision/values, </a:t>
            </a:r>
            <a:endParaRPr lang="it-IT" sz="1200" kern="1200" dirty="0">
              <a:solidFill>
                <a:schemeClr val="tx1"/>
              </a:solidFill>
              <a:effectLst/>
              <a:latin typeface="Arial" charset="0"/>
              <a:ea typeface="ＭＳ Ｐゴシック" pitchFamily="-108" charset="-128"/>
              <a:cs typeface="+mn-cs"/>
            </a:endParaRPr>
          </a:p>
          <a:p>
            <a:pPr lvl="1"/>
            <a:r>
              <a:rPr lang="en-US" sz="1200" kern="1200" dirty="0">
                <a:solidFill>
                  <a:schemeClr val="tx1"/>
                </a:solidFill>
                <a:effectLst/>
                <a:latin typeface="Arial" charset="0"/>
                <a:ea typeface="ＭＳ Ｐゴシック" pitchFamily="-108" charset="-128"/>
                <a:cs typeface="+mn-cs"/>
              </a:rPr>
              <a:t>If your Vision/Mission or Values include environmental notions then it will also be easier for your employees, stakeholders, clients to refer to them and you will be able to convey a more confident environmental profile. </a:t>
            </a:r>
            <a:endParaRPr lang="it-IT" sz="1200" kern="1200" dirty="0">
              <a:solidFill>
                <a:schemeClr val="tx1"/>
              </a:solidFill>
              <a:effectLst/>
              <a:latin typeface="Arial" charset="0"/>
              <a:ea typeface="ＭＳ Ｐゴシック" pitchFamily="-108" charset="-128"/>
              <a:cs typeface="+mn-cs"/>
            </a:endParaRPr>
          </a:p>
          <a:p>
            <a:r>
              <a:rPr lang="en-US" sz="1200" kern="1200" dirty="0">
                <a:solidFill>
                  <a:schemeClr val="tx1"/>
                </a:solidFill>
                <a:effectLst/>
                <a:latin typeface="Arial" charset="0"/>
                <a:ea typeface="ＭＳ Ｐゴシック" pitchFamily="-108" charset="-128"/>
                <a:cs typeface="+mn-cs"/>
              </a:rPr>
              <a:t>Vision - sets the broad, long term direction, purpose and goals of the organization. Mission - describes the path to reaching the goals set out in the Vision. Values - lays out  guidelines to direct day to day activities that align with the Vision and Mission</a:t>
            </a:r>
            <a:endParaRPr lang="it-IT" sz="1200" kern="1200" dirty="0">
              <a:solidFill>
                <a:schemeClr val="tx1"/>
              </a:solidFill>
              <a:effectLst/>
              <a:latin typeface="Arial" charset="0"/>
              <a:ea typeface="ＭＳ Ｐゴシック" pitchFamily="-108" charset="-128"/>
              <a:cs typeface="+mn-cs"/>
            </a:endParaRPr>
          </a:p>
        </p:txBody>
      </p:sp>
      <p:sp>
        <p:nvSpPr>
          <p:cNvPr id="4" name="Segnaposto numero diapositiva 3"/>
          <p:cNvSpPr>
            <a:spLocks noGrp="1"/>
          </p:cNvSpPr>
          <p:nvPr>
            <p:ph type="sldNum" sz="quarter" idx="10"/>
          </p:nvPr>
        </p:nvSpPr>
        <p:spPr/>
        <p:txBody>
          <a:bodyPr/>
          <a:lstStyle/>
          <a:p>
            <a:fld id="{D8C94877-C2DB-4921-9B50-D03400CE33D5}" type="slidenum">
              <a:rPr lang="de-DE" smtClean="0"/>
              <a:pPr/>
              <a:t>5</a:t>
            </a:fld>
            <a:endParaRPr lang="de-DE"/>
          </a:p>
        </p:txBody>
      </p:sp>
    </p:spTree>
    <p:extLst>
      <p:ext uri="{BB962C8B-B14F-4D97-AF65-F5344CB8AC3E}">
        <p14:creationId xmlns:p14="http://schemas.microsoft.com/office/powerpoint/2010/main" val="130937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14330AF-D5FF-0049-BDEB-896ACE806F32}" type="slidenum">
              <a:rPr lang="fr-FR" smtClean="0"/>
              <a:t>7</a:t>
            </a:fld>
            <a:endParaRPr lang="fr-FR"/>
          </a:p>
        </p:txBody>
      </p:sp>
    </p:spTree>
    <p:extLst>
      <p:ext uri="{BB962C8B-B14F-4D97-AF65-F5344CB8AC3E}">
        <p14:creationId xmlns:p14="http://schemas.microsoft.com/office/powerpoint/2010/main" val="33364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a:buClr>
                <a:srgbClr val="FA8716"/>
              </a:buClr>
              <a:buNone/>
            </a:pPr>
            <a:endParaRPr lang="en-US" dirty="0">
              <a:solidFill>
                <a:prstClr val="white"/>
              </a:solidFill>
              <a:latin typeface="Georgia"/>
            </a:endParaRPr>
          </a:p>
          <a:p>
            <a:pPr marL="109728"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There are 19 standards, organized into six dimensions.</a:t>
            </a:r>
          </a:p>
          <a:p>
            <a:pPr marL="109728" indent="0">
              <a:buNone/>
            </a:pPr>
            <a:r>
              <a:rPr lang="en-US" sz="1200" dirty="0"/>
              <a:t>The Universal Standards define the management practices that all financial service providers should have in place to create positive value for employees, customers, and the environment. </a:t>
            </a:r>
          </a:p>
          <a:p>
            <a:pPr marL="109728" indent="0">
              <a:buNone/>
            </a:pPr>
            <a:endParaRPr lang="en-US" sz="1200" dirty="0"/>
          </a:p>
          <a:p>
            <a:r>
              <a:rPr lang="en-US" sz="1200" b="1" kern="1200" dirty="0">
                <a:solidFill>
                  <a:schemeClr val="tx1"/>
                </a:solidFill>
                <a:effectLst/>
                <a:latin typeface="+mn-lt"/>
                <a:ea typeface="+mn-ea"/>
                <a:cs typeface="+mn-cs"/>
              </a:rPr>
              <a:t>What</a:t>
            </a:r>
            <a:r>
              <a:rPr lang="en-US" sz="1200" b="1" kern="1200" baseline="0" dirty="0">
                <a:solidFill>
                  <a:schemeClr val="tx1"/>
                </a:solidFill>
                <a:effectLst/>
                <a:latin typeface="+mn-lt"/>
                <a:ea typeface="+mn-ea"/>
                <a:cs typeface="+mn-cs"/>
              </a:rPr>
              <a:t> are the Universal Standards for RIF and how do they help generate responsible management practices?</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Earlier we learned</a:t>
            </a:r>
            <a:r>
              <a:rPr lang="en-US" sz="1200" kern="1200" baseline="0" dirty="0">
                <a:solidFill>
                  <a:schemeClr val="tx1"/>
                </a:solidFill>
                <a:effectLst/>
                <a:latin typeface="+mn-lt"/>
                <a:ea typeface="+mn-ea"/>
                <a:cs typeface="+mn-cs"/>
              </a:rPr>
              <a:t> what RIF is, and how it can benefit institutions. The next question is—what are the Universal Standards for RIF, and how are they related to responsible finance? </a:t>
            </a:r>
          </a:p>
          <a:p>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Universal Standards are set of </a:t>
            </a:r>
            <a:r>
              <a:rPr lang="en-US" sz="1200" i="1" kern="1200" dirty="0">
                <a:solidFill>
                  <a:schemeClr val="tx1"/>
                </a:solidFill>
                <a:effectLst/>
                <a:latin typeface="+mn-lt"/>
                <a:ea typeface="+mn-ea"/>
                <a:cs typeface="+mn-cs"/>
              </a:rPr>
              <a:t>management</a:t>
            </a:r>
            <a:r>
              <a:rPr lang="en-US" sz="1200" kern="1200" dirty="0">
                <a:solidFill>
                  <a:schemeClr val="tx1"/>
                </a:solidFill>
                <a:effectLst/>
                <a:latin typeface="+mn-lt"/>
                <a:ea typeface="+mn-ea"/>
                <a:cs typeface="+mn-cs"/>
              </a:rPr>
              <a:t> standards that apply to all financial service providers that have a social objective.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a:t>
            </a:r>
            <a:r>
              <a:rPr lang="en-US" sz="1200" kern="1200" dirty="0">
                <a:solidFill>
                  <a:schemeClr val="tx1"/>
                </a:solidFill>
                <a:effectLst/>
                <a:latin typeface="+mn-lt"/>
                <a:ea typeface="+mn-ea"/>
                <a:cs typeface="+mn-cs"/>
              </a:rPr>
              <a:t>Universal </a:t>
            </a:r>
            <a:r>
              <a:rPr lang="en-US" sz="1200" dirty="0"/>
              <a:t>Standards give us, for the first time, a resource that brings together ALL the </a:t>
            </a:r>
            <a:r>
              <a:rPr lang="en-US" sz="1200" kern="1200" dirty="0">
                <a:solidFill>
                  <a:schemeClr val="tx1"/>
                </a:solidFill>
                <a:effectLst/>
                <a:latin typeface="+mn-lt"/>
                <a:ea typeface="+mn-ea"/>
                <a:cs typeface="+mn-cs"/>
              </a:rPr>
              <a:t>existing </a:t>
            </a:r>
            <a:r>
              <a:rPr lang="en-US" sz="1200" dirty="0"/>
              <a:t>best</a:t>
            </a:r>
            <a:r>
              <a:rPr lang="en-US" sz="1200" baseline="0" dirty="0"/>
              <a:t> </a:t>
            </a:r>
            <a:r>
              <a:rPr lang="en-US" sz="1200" dirty="0"/>
              <a:t>practices in responsible inclusive finance in ONE comprehensive</a:t>
            </a:r>
            <a:r>
              <a:rPr lang="en-US" sz="1200" baseline="0" dirty="0"/>
              <a:t> </a:t>
            </a:r>
            <a:r>
              <a:rPr lang="en-US" sz="1200" dirty="0"/>
              <a:t>manual. The point of having them all in one place is to clarify and standardize the management practices that produce positive change in the lives of customers. By clarify,</a:t>
            </a:r>
            <a:r>
              <a:rPr lang="en-US" sz="1200" baseline="0" dirty="0"/>
              <a:t> I mean that the Universal Standards spell out all the essential practices in RIF, clearly showing what an </a:t>
            </a:r>
            <a:r>
              <a:rPr lang="en-US" sz="1200" kern="1200" dirty="0">
                <a:solidFill>
                  <a:schemeClr val="tx1"/>
                </a:solidFill>
                <a:effectLst/>
                <a:latin typeface="+mn-lt"/>
                <a:ea typeface="+mn-ea"/>
                <a:cs typeface="+mn-cs"/>
              </a:rPr>
              <a:t>institution </a:t>
            </a:r>
            <a:r>
              <a:rPr lang="en-US" sz="1200" baseline="0" dirty="0"/>
              <a:t>needs to do to manage its social performance effectively. The manual is also helping to standardize practice across the industry, as it is a common set of </a:t>
            </a:r>
            <a:r>
              <a:rPr lang="en-US" sz="1200" kern="1200" dirty="0">
                <a:solidFill>
                  <a:schemeClr val="tx1"/>
                </a:solidFill>
                <a:effectLst/>
                <a:latin typeface="+mn-lt"/>
                <a:ea typeface="+mn-ea"/>
                <a:cs typeface="+mn-cs"/>
              </a:rPr>
              <a:t>global best practices that all institutions can use to guide their work.</a:t>
            </a:r>
            <a:endParaRPr lang="en-US" sz="1200" dirty="0"/>
          </a:p>
          <a:p>
            <a:pPr marL="109728" indent="0">
              <a:buClr>
                <a:srgbClr val="FA8716"/>
              </a:buClr>
              <a:buNone/>
            </a:pPr>
            <a:endParaRPr lang="en-US" dirty="0">
              <a:solidFill>
                <a:prstClr val="white"/>
              </a:solidFill>
              <a:latin typeface="Georgia"/>
            </a:endParaRPr>
          </a:p>
          <a:p>
            <a:endParaRPr lang="en-US" dirty="0"/>
          </a:p>
          <a:p>
            <a:endParaRPr lang="en-US" dirty="0"/>
          </a:p>
        </p:txBody>
      </p:sp>
      <p:sp>
        <p:nvSpPr>
          <p:cNvPr id="4" name="Slide Number Placeholder 3"/>
          <p:cNvSpPr>
            <a:spLocks noGrp="1"/>
          </p:cNvSpPr>
          <p:nvPr>
            <p:ph type="sldNum" sz="quarter" idx="10"/>
          </p:nvPr>
        </p:nvSpPr>
        <p:spPr/>
        <p:txBody>
          <a:bodyPr/>
          <a:lstStyle/>
          <a:p>
            <a:fld id="{D1D7565B-FAFE-D146-8DE5-1A2BAF6D56E3}" type="slidenum">
              <a:rPr lang="en-US" smtClean="0"/>
              <a:t>8</a:t>
            </a:fld>
            <a:endParaRPr lang="en-US"/>
          </a:p>
        </p:txBody>
      </p:sp>
    </p:spTree>
    <p:extLst>
      <p:ext uri="{BB962C8B-B14F-4D97-AF65-F5344CB8AC3E}">
        <p14:creationId xmlns:p14="http://schemas.microsoft.com/office/powerpoint/2010/main" val="4138099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896"/>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51907" name="Shape 897"/>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a:cs typeface="Calibri" panose="020F0502020204030204" pitchFamily="34" charset="0"/>
                <a:sym typeface="Calibri" panose="020F0502020204030204" pitchFamily="34" charset="0"/>
              </a:rPr>
              <a:t>Slide 12: Balance Financial and Social Performance </a:t>
            </a:r>
          </a:p>
          <a:p>
            <a:pPr>
              <a:spcBef>
                <a:spcPct val="0"/>
              </a:spcBef>
            </a:pPr>
            <a:r>
              <a:rPr lang="it-IT" altLang="it-IT" sz="1700"/>
              <a:t>Finally, we come back to another strategic section for the institution, and how it balances its pursuit of financial and social returns.</a:t>
            </a:r>
          </a:p>
          <a:p>
            <a:pPr>
              <a:spcBef>
                <a:spcPct val="0"/>
              </a:spcBef>
            </a:pPr>
            <a:endParaRPr lang="it-IT" altLang="it-IT" sz="1700"/>
          </a:p>
          <a:p>
            <a:pPr>
              <a:spcBef>
                <a:spcPct val="0"/>
              </a:spcBef>
            </a:pPr>
            <a:r>
              <a:rPr lang="it-IT" altLang="it-IT" sz="1700"/>
              <a:t>This strategy of an institution is dramatically influenced by the relationship with its funders, so this is a key area of focus with investors.</a:t>
            </a:r>
          </a:p>
          <a:p>
            <a:pPr>
              <a:spcBef>
                <a:spcPct val="0"/>
              </a:spcBef>
            </a:pPr>
            <a:endParaRPr lang="it-IT" altLang="it-IT" sz="1700"/>
          </a:p>
        </p:txBody>
      </p:sp>
      <p:sp>
        <p:nvSpPr>
          <p:cNvPr id="251908" name="Shape 898"/>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377664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591"/>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00355" name="Shape 592"/>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dirty="0">
                <a:cs typeface="Calibri" panose="020F0502020204030204" pitchFamily="34" charset="0"/>
                <a:sym typeface="Calibri" panose="020F0502020204030204" pitchFamily="34" charset="0"/>
              </a:rPr>
              <a:t>Slide 7: Define and Monitor Social Goals</a:t>
            </a:r>
          </a:p>
          <a:p>
            <a:pPr>
              <a:spcBef>
                <a:spcPct val="0"/>
              </a:spcBef>
            </a:pPr>
            <a:endParaRPr lang="it-IT" altLang="it-IT" dirty="0">
              <a:cs typeface="Calibri" panose="020F0502020204030204" pitchFamily="34" charset="0"/>
              <a:sym typeface="Calibri" panose="020F0502020204030204" pitchFamily="34" charset="0"/>
            </a:endParaRPr>
          </a:p>
          <a:p>
            <a:pPr>
              <a:spcBef>
                <a:spcPct val="0"/>
              </a:spcBef>
            </a:pPr>
            <a:r>
              <a:rPr lang="it-IT" altLang="it-IT" sz="1400" dirty="0">
                <a:cs typeface="Calibri" panose="020F0502020204030204" pitchFamily="34" charset="0"/>
                <a:sym typeface="Calibri" panose="020F0502020204030204" pitchFamily="34" charset="0"/>
              </a:rPr>
              <a:t>First, we understand that achieving a double bottom line begins with setting a social strategy.  </a:t>
            </a:r>
          </a:p>
          <a:p>
            <a:pPr>
              <a:spcBef>
                <a:spcPct val="0"/>
              </a:spcBef>
            </a:pPr>
            <a:endParaRPr lang="it-IT" altLang="it-IT" sz="1400" dirty="0">
              <a:cs typeface="Calibri" panose="020F0502020204030204" pitchFamily="34" charset="0"/>
              <a:sym typeface="Calibri" panose="020F0502020204030204" pitchFamily="34" charset="0"/>
            </a:endParaRPr>
          </a:p>
          <a:p>
            <a:pPr>
              <a:spcBef>
                <a:spcPct val="0"/>
              </a:spcBef>
            </a:pPr>
            <a:r>
              <a:rPr lang="it-IT" altLang="it-IT" sz="1400" dirty="0">
                <a:cs typeface="Calibri" panose="020F0502020204030204" pitchFamily="34" charset="0"/>
                <a:sym typeface="Calibri" panose="020F0502020204030204" pitchFamily="34" charset="0"/>
              </a:rPr>
              <a:t>This means that a Financial Institution knows who it is targeting, what its goals are, and has a very clear understanding of how it will balance its pursuit of financial and social returns.</a:t>
            </a:r>
          </a:p>
          <a:p>
            <a:pPr>
              <a:spcBef>
                <a:spcPct val="0"/>
              </a:spcBef>
            </a:pPr>
            <a:endParaRPr lang="it-IT" altLang="it-IT" sz="1400" dirty="0">
              <a:cs typeface="Calibri" panose="020F0502020204030204" pitchFamily="34" charset="0"/>
              <a:sym typeface="Calibri" panose="020F0502020204030204" pitchFamily="34" charset="0"/>
            </a:endParaRPr>
          </a:p>
          <a:p>
            <a:pPr>
              <a:spcBef>
                <a:spcPct val="0"/>
              </a:spcBef>
            </a:pPr>
            <a:r>
              <a:rPr lang="it-IT" altLang="it-IT" sz="1400" dirty="0">
                <a:cs typeface="Calibri" panose="020F0502020204030204" pitchFamily="34" charset="0"/>
                <a:sym typeface="Calibri" panose="020F0502020204030204" pitchFamily="34" charset="0"/>
              </a:rPr>
              <a:t>Committing to such a strategy keeps the institution true to its purpose over time.</a:t>
            </a:r>
          </a:p>
          <a:p>
            <a:pPr>
              <a:spcBef>
                <a:spcPct val="0"/>
              </a:spcBef>
            </a:pPr>
            <a:endParaRPr lang="it-IT" altLang="it-IT" sz="1400" dirty="0">
              <a:cs typeface="Calibri" panose="020F0502020204030204" pitchFamily="34" charset="0"/>
              <a:sym typeface="Calibri" panose="020F0502020204030204" pitchFamily="34" charset="0"/>
            </a:endParaRPr>
          </a:p>
          <a:p>
            <a:pPr>
              <a:spcBef>
                <a:spcPct val="0"/>
              </a:spcBef>
            </a:pPr>
            <a:r>
              <a:rPr lang="it-IT" altLang="it-IT" sz="1400" dirty="0">
                <a:cs typeface="Calibri" panose="020F0502020204030204" pitchFamily="34" charset="0"/>
                <a:sym typeface="Calibri" panose="020F0502020204030204" pitchFamily="34" charset="0"/>
              </a:rPr>
              <a:t>Second, it looks at ways institutions collect, report and ensure accuracy of the data collected.</a:t>
            </a:r>
          </a:p>
          <a:p>
            <a:pPr>
              <a:spcBef>
                <a:spcPct val="0"/>
              </a:spcBef>
            </a:pPr>
            <a:endParaRPr lang="it-IT" altLang="it-IT" sz="1400" dirty="0">
              <a:cs typeface="Calibri" panose="020F0502020204030204" pitchFamily="34" charset="0"/>
              <a:sym typeface="Calibri" panose="020F0502020204030204" pitchFamily="34" charset="0"/>
            </a:endParaRPr>
          </a:p>
          <a:p>
            <a:pPr>
              <a:spcBef>
                <a:spcPct val="0"/>
              </a:spcBef>
            </a:pPr>
            <a:r>
              <a:rPr lang="it-IT" altLang="it-IT" sz="1400" dirty="0">
                <a:cs typeface="Calibri" panose="020F0502020204030204" pitchFamily="34" charset="0"/>
                <a:sym typeface="Calibri" panose="020F0502020204030204" pitchFamily="34" charset="0"/>
              </a:rPr>
              <a:t>By analyzing practices in this section you can see if the mission is “window dressing” or if it is indeed a guiding light for the organization.</a:t>
            </a:r>
          </a:p>
        </p:txBody>
      </p:sp>
      <p:sp>
        <p:nvSpPr>
          <p:cNvPr id="100356" name="Shape 593"/>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196782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4" name="Shape 621"/>
          <p:cNvSpPr>
            <a:spLocks noGrp="1" noRot="1" noChangeAspect="1" noTextEdit="1"/>
          </p:cNvSpPr>
          <p:nvPr>
            <p:ph type="sldImg" idx="2"/>
          </p:nvPr>
        </p:nvSpPr>
        <p:spPr bwMode="auto">
          <a:xfrm>
            <a:off x="92075" y="744538"/>
            <a:ext cx="6615113" cy="3722687"/>
          </a:xfrm>
          <a:custGeom>
            <a:avLst/>
            <a:gdLst>
              <a:gd name="T0" fmla="*/ 0 w 120000"/>
              <a:gd name="T1" fmla="*/ 0 h 120000"/>
              <a:gd name="T2" fmla="*/ 4573588 w 120000"/>
              <a:gd name="T3" fmla="*/ 0 h 120000"/>
              <a:gd name="T4" fmla="*/ 4573588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31075" name="Shape 622"/>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50" tIns="44975" rIns="89950" bIns="44975" numCol="1" anchor="t" anchorCtr="0" compatLnSpc="1">
            <a:prstTxWarp prst="textNoShape">
              <a:avLst/>
            </a:prstTxWarp>
          </a:bodyPr>
          <a:lstStyle/>
          <a:p>
            <a:pPr>
              <a:spcBef>
                <a:spcPct val="0"/>
              </a:spcBef>
            </a:pPr>
            <a:r>
              <a:rPr lang="it-IT" altLang="it-IT" b="1">
                <a:cs typeface="Calibri" panose="020F0502020204030204" pitchFamily="34" charset="0"/>
                <a:sym typeface="Calibri" panose="020F0502020204030204" pitchFamily="34" charset="0"/>
              </a:rPr>
              <a:t>Slide 8: Ensure Commitment to Social Goals</a:t>
            </a:r>
          </a:p>
          <a:p>
            <a:pPr>
              <a:spcBef>
                <a:spcPct val="0"/>
              </a:spcBef>
            </a:pPr>
            <a:endParaRPr lang="it-IT" altLang="it-IT" sz="1400" b="1">
              <a:cs typeface="Calibri" panose="020F0502020204030204" pitchFamily="34" charset="0"/>
              <a:sym typeface="Calibri" panose="020F0502020204030204" pitchFamily="34" charset="0"/>
            </a:endParaRPr>
          </a:p>
          <a:p>
            <a:pPr>
              <a:spcBef>
                <a:spcPct val="0"/>
              </a:spcBef>
            </a:pPr>
            <a:r>
              <a:rPr lang="it-IT" altLang="it-IT" sz="1400" b="1">
                <a:cs typeface="Calibri" panose="020F0502020204030204" pitchFamily="34" charset="0"/>
                <a:sym typeface="Calibri" panose="020F0502020204030204" pitchFamily="34" charset="0"/>
              </a:rPr>
              <a:t>We believe that an institution must build employee buy in for its social strategy.  Employees must understand the institutions strategy and how their own responsibilities contribute to achieving both social and financial goals.</a:t>
            </a:r>
          </a:p>
          <a:p>
            <a:pPr>
              <a:spcBef>
                <a:spcPct val="0"/>
              </a:spcBef>
            </a:pPr>
            <a:endParaRPr lang="it-IT" altLang="it-IT" sz="1400" b="1">
              <a:cs typeface="Calibri" panose="020F0502020204030204" pitchFamily="34" charset="0"/>
              <a:sym typeface="Calibri" panose="020F0502020204030204" pitchFamily="34" charset="0"/>
            </a:endParaRPr>
          </a:p>
          <a:p>
            <a:pPr>
              <a:spcBef>
                <a:spcPct val="0"/>
              </a:spcBef>
            </a:pPr>
            <a:r>
              <a:rPr lang="it-IT" altLang="it-IT" sz="1400" b="1">
                <a:cs typeface="Calibri" panose="020F0502020204030204" pitchFamily="34" charset="0"/>
                <a:sym typeface="Calibri" panose="020F0502020204030204" pitchFamily="34" charset="0"/>
              </a:rPr>
              <a:t>Asad’s point is very important because when this commitment is encouraged and reinforced from the principals – it has a greater chance of permeating the corporate culture.</a:t>
            </a:r>
          </a:p>
        </p:txBody>
      </p:sp>
      <p:sp>
        <p:nvSpPr>
          <p:cNvPr id="131076" name="Shape 623"/>
          <p:cNvSpPr>
            <a:spLocks noGrp="1"/>
          </p:cNvSpPr>
          <p:nvPr>
            <p:ph type="sldNum" sz="quarter" idx="5"/>
          </p:nvPr>
        </p:nvSpPr>
        <p:spPr bwMode="auto">
          <a:xfrm>
            <a:off x="3852016" y="9430306"/>
            <a:ext cx="2945659" cy="4963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50" tIns="44975" rIns="89950" bIns="44975"/>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SzPct val="25000"/>
            </a:pPr>
            <a:r>
              <a:rPr lang="it-IT" altLang="it-IT" sz="1300">
                <a:latin typeface="Calibri" panose="020F0502020204030204" pitchFamily="34" charset="0"/>
              </a:rPr>
              <a:t> </a:t>
            </a:r>
          </a:p>
        </p:txBody>
      </p:sp>
    </p:spTree>
    <p:extLst>
      <p:ext uri="{BB962C8B-B14F-4D97-AF65-F5344CB8AC3E}">
        <p14:creationId xmlns:p14="http://schemas.microsoft.com/office/powerpoint/2010/main" val="322765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5FA674-E548-764B-9A6D-0CC3ABABED50}"/>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561B108-F075-604B-B9B2-1FAD71F38DC4}"/>
              </a:ext>
            </a:extLst>
          </p:cNvPr>
          <p:cNvPicPr>
            <a:picLocks noChangeAspect="1"/>
          </p:cNvPicPr>
          <p:nvPr userDrawn="1"/>
        </p:nvPicPr>
        <p:blipFill>
          <a:blip r:embed="rId3"/>
          <a:stretch>
            <a:fillRect/>
          </a:stretch>
        </p:blipFill>
        <p:spPr>
          <a:xfrm>
            <a:off x="10058401" y="5547750"/>
            <a:ext cx="1702191" cy="851096"/>
          </a:xfrm>
          <a:prstGeom prst="rect">
            <a:avLst/>
          </a:prstGeom>
        </p:spPr>
      </p:pic>
      <p:sp>
        <p:nvSpPr>
          <p:cNvPr id="11" name="Text Placeholder 10">
            <a:extLst>
              <a:ext uri="{FF2B5EF4-FFF2-40B4-BE49-F238E27FC236}">
                <a16:creationId xmlns:a16="http://schemas.microsoft.com/office/drawing/2014/main" id="{24B753D4-DF97-EB43-B79C-469DC0AC4F31}"/>
              </a:ext>
            </a:extLst>
          </p:cNvPr>
          <p:cNvSpPr>
            <a:spLocks noGrp="1"/>
          </p:cNvSpPr>
          <p:nvPr>
            <p:ph type="body" sz="quarter" idx="10"/>
          </p:nvPr>
        </p:nvSpPr>
        <p:spPr>
          <a:xfrm>
            <a:off x="1930792" y="2682874"/>
            <a:ext cx="7860908" cy="1355725"/>
          </a:xfrm>
          <a:prstGeom prst="rect">
            <a:avLst/>
          </a:prstGeom>
        </p:spPr>
        <p:txBody>
          <a:bodyPr>
            <a:normAutofit/>
          </a:bodyPr>
          <a:lstStyle>
            <a:lvl1pPr marL="0" indent="0">
              <a:buNone/>
              <a:defRPr lang="en-GB" sz="3600" b="1" kern="1200" dirty="0" smtClean="0">
                <a:solidFill>
                  <a:srgbClr val="6E1920"/>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p>
        </p:txBody>
      </p:sp>
    </p:spTree>
    <p:extLst>
      <p:ext uri="{BB962C8B-B14F-4D97-AF65-F5344CB8AC3E}">
        <p14:creationId xmlns:p14="http://schemas.microsoft.com/office/powerpoint/2010/main" val="179708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422AF2F-0C70-0D41-ACBF-0BF603DD0D08}"/>
              </a:ext>
            </a:extLst>
          </p:cNvPr>
          <p:cNvSpPr txBox="1">
            <a:spLocks/>
          </p:cNvSpPr>
          <p:nvPr userDrawn="1"/>
        </p:nvSpPr>
        <p:spPr>
          <a:xfrm>
            <a:off x="980659" y="4468760"/>
            <a:ext cx="5194853" cy="18968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a:extLst>
              <a:ext uri="{FF2B5EF4-FFF2-40B4-BE49-F238E27FC236}">
                <a16:creationId xmlns:a16="http://schemas.microsoft.com/office/drawing/2014/main" id="{CCA6F999-0D23-8E46-9BD3-F2DEB27B624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9" name="Picture 18">
            <a:extLst>
              <a:ext uri="{FF2B5EF4-FFF2-40B4-BE49-F238E27FC236}">
                <a16:creationId xmlns:a16="http://schemas.microsoft.com/office/drawing/2014/main" id="{CFD77A42-D68B-F246-8C0D-1F2D18ED3F74}"/>
              </a:ext>
            </a:extLst>
          </p:cNvPr>
          <p:cNvPicPr>
            <a:picLocks noChangeAspect="1"/>
          </p:cNvPicPr>
          <p:nvPr userDrawn="1"/>
        </p:nvPicPr>
        <p:blipFill>
          <a:blip r:embed="rId3"/>
          <a:stretch>
            <a:fillRect/>
          </a:stretch>
        </p:blipFill>
        <p:spPr>
          <a:xfrm>
            <a:off x="744385" y="5258761"/>
            <a:ext cx="1886273" cy="943137"/>
          </a:xfrm>
          <a:prstGeom prst="rect">
            <a:avLst/>
          </a:prstGeom>
        </p:spPr>
      </p:pic>
      <p:pic>
        <p:nvPicPr>
          <p:cNvPr id="5" name="Picture 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398839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361964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2" name="Picture 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276186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689526"/>
            <a:ext cx="10972800" cy="529674"/>
          </a:xfrm>
          <a:prstGeom prst="rect">
            <a:avLst/>
          </a:prstGeom>
        </p:spPr>
        <p:txBody>
          <a:bodyPr>
            <a:noAutofit/>
          </a:bodyPr>
          <a:lstStyle>
            <a:lvl1pPr>
              <a:defRPr sz="3200">
                <a:solidFill>
                  <a:srgbClr val="F1601F"/>
                </a:solidFill>
              </a:defRPr>
            </a:lvl1pPr>
          </a:lstStyle>
          <a:p>
            <a:r>
              <a:rPr kumimoji="0" lang="en-US" dirty="0"/>
              <a:t>Click to edit Master title style</a:t>
            </a:r>
          </a:p>
        </p:txBody>
      </p:sp>
      <p:sp>
        <p:nvSpPr>
          <p:cNvPr id="3" name="Content Placeholder 2"/>
          <p:cNvSpPr>
            <a:spLocks noGrp="1"/>
          </p:cNvSpPr>
          <p:nvPr>
            <p:ph idx="1"/>
          </p:nvPr>
        </p:nvSpPr>
        <p:spPr>
          <a:xfrm>
            <a:off x="1" y="1843362"/>
            <a:ext cx="10972800" cy="4325112"/>
          </a:xfrm>
          <a:prstGeom prst="rect">
            <a:avLst/>
          </a:prstGeom>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13028409" y="1040046"/>
            <a:ext cx="1016000" cy="365760"/>
          </a:xfrm>
          <a:prstGeom prst="rect">
            <a:avLst/>
          </a:prstGeom>
        </p:spPr>
        <p:txBody>
          <a:bodyPr/>
          <a:lstStyle/>
          <a:p>
            <a:fld id="{061F0D9A-1E78-1C4E-8DDE-8D6411FFFF54}" type="slidenum">
              <a:rPr lang="en-US" smtClean="0">
                <a:latin typeface="Georgia"/>
              </a:rPr>
              <a:pPr/>
              <a:t>‹#›</a:t>
            </a:fld>
            <a:endParaRPr lang="en-US">
              <a:latin typeface="Georgia"/>
            </a:endParaRPr>
          </a:p>
        </p:txBody>
      </p:sp>
      <p:pic>
        <p:nvPicPr>
          <p:cNvPr id="5" name="Picture 4"/>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3248268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A09CF-AA7A-AB90-2F38-4337D412B59C}"/>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EAFDDE71-E47D-25CB-D229-63B978AF48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23677F-D349-B7CA-ED1D-F01F988360D8}"/>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9E40DFFB-02A9-4AA2-9A7B-59C95C990002}" type="datetime1">
              <a:rPr lang="fr-FR" smtClean="0"/>
              <a:t>13/12/2022</a:t>
            </a:fld>
            <a:endParaRPr lang="fr-FR"/>
          </a:p>
        </p:txBody>
      </p:sp>
      <p:sp>
        <p:nvSpPr>
          <p:cNvPr id="5" name="Espace réservé du pied de page 4">
            <a:extLst>
              <a:ext uri="{FF2B5EF4-FFF2-40B4-BE49-F238E27FC236}">
                <a16:creationId xmlns:a16="http://schemas.microsoft.com/office/drawing/2014/main" id="{F129D0AD-C8F0-5999-A16B-B29E5A8F6236}"/>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316340947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Shape 26"/>
        <p:cNvGrpSpPr/>
        <p:nvPr/>
      </p:nvGrpSpPr>
      <p:grpSpPr>
        <a:xfrm>
          <a:off x="0" y="0"/>
          <a:ext cx="0" cy="0"/>
          <a:chOff x="0" y="0"/>
          <a:chExt cx="0" cy="0"/>
        </a:xfrm>
      </p:grpSpPr>
      <p:sp>
        <p:nvSpPr>
          <p:cNvPr id="27" name="Shape 27"/>
          <p:cNvSpPr txBox="1">
            <a:spLocks noGrp="1"/>
          </p:cNvSpPr>
          <p:nvPr>
            <p:ph type="sldNum" idx="12"/>
          </p:nvPr>
        </p:nvSpPr>
        <p:spPr>
          <a:xfrm>
            <a:off x="11721602" y="6497963"/>
            <a:ext cx="481919" cy="360037"/>
          </a:xfrm>
          <a:prstGeom prst="rect">
            <a:avLst/>
          </a:prstGeom>
          <a:solidFill>
            <a:srgbClr val="31417A"/>
          </a:solidFill>
          <a:ln>
            <a:noFill/>
          </a:ln>
        </p:spPr>
        <p:txBody>
          <a:bodyPr lIns="0" tIns="0" rIns="0" bIns="0" anchor="ctr" anchorCtr="0">
            <a:noAutofit/>
          </a:bodyPr>
          <a:lstStyle/>
          <a:p>
            <a:pPr algn="ctr">
              <a:buClr>
                <a:srgbClr val="FFFFFF"/>
              </a:buClr>
              <a:buSzPct val="25000"/>
            </a:pPr>
            <a:fld id="{00000000-1234-1234-1234-123412341234}" type="slidenum">
              <a:rPr lang="en-GB" sz="1000" b="1" smtClean="0">
                <a:solidFill>
                  <a:srgbClr val="FFFFFF"/>
                </a:solidFill>
              </a:rPr>
              <a:pPr algn="ctr">
                <a:buClr>
                  <a:srgbClr val="FFFFFF"/>
                </a:buClr>
                <a:buSzPct val="25000"/>
              </a:pPr>
              <a:t>‹#›</a:t>
            </a:fld>
            <a:endParaRPr lang="en-GB" sz="1000" b="1">
              <a:solidFill>
                <a:srgbClr val="FFFFFF"/>
              </a:solidFill>
            </a:endParaRPr>
          </a:p>
        </p:txBody>
      </p:sp>
    </p:spTree>
    <p:extLst>
      <p:ext uri="{BB962C8B-B14F-4D97-AF65-F5344CB8AC3E}">
        <p14:creationId xmlns:p14="http://schemas.microsoft.com/office/powerpoint/2010/main" val="425157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useBgFill="1">
        <p:nvSpPr>
          <p:cNvPr id="11" name="Rounded Rectangle 29"/>
          <p:cNvSpPr/>
          <p:nvPr/>
        </p:nvSpPr>
        <p:spPr bwMode="white">
          <a:xfrm>
            <a:off x="7213601" y="3962400"/>
            <a:ext cx="4085167"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useBgFill="1">
        <p:nvSpPr>
          <p:cNvPr id="12" name="Rounded Rectangle 30"/>
          <p:cNvSpPr/>
          <p:nvPr/>
        </p:nvSpPr>
        <p:spPr bwMode="white">
          <a:xfrm>
            <a:off x="9836151" y="4060826"/>
            <a:ext cx="21336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19" name="Slide Number Placeholder 28"/>
          <p:cNvSpPr>
            <a:spLocks noGrp="1"/>
          </p:cNvSpPr>
          <p:nvPr>
            <p:ph type="sldNum" sz="quarter" idx="12"/>
          </p:nvPr>
        </p:nvSpPr>
        <p:spPr>
          <a:xfrm>
            <a:off x="11093451" y="1589"/>
            <a:ext cx="996949" cy="365125"/>
          </a:xfrm>
          <a:prstGeom prst="rect">
            <a:avLst/>
          </a:prstGeom>
        </p:spPr>
        <p:txBody>
          <a:bodyPr/>
          <a:lstStyle>
            <a:lvl1pPr algn="r">
              <a:defRPr sz="1800">
                <a:solidFill>
                  <a:prstClr val="white"/>
                </a:solidFill>
              </a:defRPr>
            </a:lvl1pPr>
          </a:lstStyle>
          <a:p>
            <a:pPr defTabSz="457200">
              <a:defRPr/>
            </a:pPr>
            <a:fld id="{A0406A29-F0BC-407E-9CA1-2AEBAD748AB8}" type="slidenum">
              <a:rPr lang="en-US" smtClean="0"/>
              <a:pPr defTabSz="457200">
                <a:defRPr/>
              </a:pPr>
              <a:t>‹#›</a:t>
            </a:fld>
            <a:endParaRPr lang="en-US"/>
          </a:p>
        </p:txBody>
      </p:sp>
      <p:sp>
        <p:nvSpPr>
          <p:cNvPr id="20" name="Rectangle 19">
            <a:extLst>
              <a:ext uri="{FF2B5EF4-FFF2-40B4-BE49-F238E27FC236}">
                <a16:creationId xmlns:a16="http://schemas.microsoft.com/office/drawing/2014/main" id="{BEA74173-67A9-4503-BF05-C0310506D466}"/>
              </a:ext>
            </a:extLst>
          </p:cNvPr>
          <p:cNvSpPr/>
          <p:nvPr userDrawn="1"/>
        </p:nvSpPr>
        <p:spPr>
          <a:xfrm>
            <a:off x="0" y="1"/>
            <a:ext cx="12192000" cy="4499429"/>
          </a:xfrm>
          <a:prstGeom prst="rect">
            <a:avLst/>
          </a:prstGeom>
          <a:gradFill flip="none" rotWithShape="1">
            <a:gsLst>
              <a:gs pos="0">
                <a:schemeClr val="bg1"/>
              </a:gs>
              <a:gs pos="29000">
                <a:srgbClr val="00B0F0"/>
              </a:gs>
              <a:gs pos="100000">
                <a:srgbClr val="00B0F0"/>
              </a:gs>
            </a:gsLst>
            <a:lin ang="16200000" scaled="1"/>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endParaRPr lang="en-US" sz="1800">
              <a:solidFill>
                <a:prstClr val="white"/>
              </a:solidFill>
            </a:endParaRPr>
          </a:p>
        </p:txBody>
      </p:sp>
      <p:pic>
        <p:nvPicPr>
          <p:cNvPr id="6" name="Picture 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404228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40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8D1BF-D1B9-7F84-F8A5-0C9984DC9882}"/>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9E4F94B4-3B8F-8C36-BF8B-2E2EF051C0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284290197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63D6C-8581-8D31-2B43-6579BAAD144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B1C3B72F-B647-47E6-E2CC-E01532D7F93C}"/>
              </a:ext>
            </a:extLst>
          </p:cNvPr>
          <p:cNvSpPr>
            <a:spLocks noGrp="1"/>
          </p:cNvSpPr>
          <p:nvPr>
            <p:ph idx="1"/>
          </p:nvPr>
        </p:nvSpPr>
        <p:spPr/>
        <p:txBody>
          <a:bodyPr/>
          <a:lstStyle>
            <a:lvl1pPr>
              <a:buClr>
                <a:schemeClr val="tx1"/>
              </a:buCl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buClr>
                <a:schemeClr val="tx1"/>
              </a:buClr>
              <a:defRPr>
                <a:solidFill>
                  <a:schemeClr val="bg1"/>
                </a:solidFill>
              </a:defRPr>
            </a:lvl4pPr>
            <a:lvl5pPr>
              <a:buClr>
                <a:schemeClr val="tx1"/>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5BA5CD4C-3A3A-ED53-8804-BCED524F0123}"/>
              </a:ext>
            </a:extLst>
          </p:cNvPr>
          <p:cNvSpPr>
            <a:spLocks noGrp="1"/>
          </p:cNvSpPr>
          <p:nvPr>
            <p:ph type="dt" sz="half" idx="10"/>
          </p:nvPr>
        </p:nvSpPr>
        <p:spPr/>
        <p:txBody>
          <a:bodyPr/>
          <a:lstStyle/>
          <a:p>
            <a:fld id="{3F1F2533-5AC2-42C6-B449-81A94BBC02CD}" type="datetime1">
              <a:rPr lang="fr-FR" smtClean="0">
                <a:solidFill>
                  <a:srgbClr val="2A3049"/>
                </a:solidFill>
              </a:rPr>
              <a:pPr/>
              <a:t>13/12/2022</a:t>
            </a:fld>
            <a:endParaRPr lang="fr-FR" dirty="0">
              <a:solidFill>
                <a:srgbClr val="2A3049"/>
              </a:solidFill>
            </a:endParaRPr>
          </a:p>
        </p:txBody>
      </p:sp>
      <p:sp>
        <p:nvSpPr>
          <p:cNvPr id="5" name="Espace réservé du pied de page 4">
            <a:extLst>
              <a:ext uri="{FF2B5EF4-FFF2-40B4-BE49-F238E27FC236}">
                <a16:creationId xmlns:a16="http://schemas.microsoft.com/office/drawing/2014/main" id="{FAE93559-585D-8279-AC10-E3A6D99EFA52}"/>
              </a:ext>
            </a:extLst>
          </p:cNvPr>
          <p:cNvSpPr>
            <a:spLocks noGrp="1"/>
          </p:cNvSpPr>
          <p:nvPr>
            <p:ph type="ftr" sz="quarter" idx="11"/>
          </p:nvPr>
        </p:nvSpPr>
        <p:spPr/>
        <p:txBody>
          <a:bodyPr/>
          <a:lstStyle/>
          <a:p>
            <a:endParaRPr lang="fr-FR" dirty="0">
              <a:solidFill>
                <a:srgbClr val="2A3049"/>
              </a:solidFill>
            </a:endParaRPr>
          </a:p>
        </p:txBody>
      </p:sp>
    </p:spTree>
    <p:extLst>
      <p:ext uri="{BB962C8B-B14F-4D97-AF65-F5344CB8AC3E}">
        <p14:creationId xmlns:p14="http://schemas.microsoft.com/office/powerpoint/2010/main" val="405312654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56ABD-7D4F-714F-A5C5-ED2E35106D36}"/>
              </a:ext>
            </a:extLst>
          </p:cNvPr>
          <p:cNvPicPr>
            <a:picLocks noChangeAspect="1"/>
          </p:cNvPicPr>
          <p:nvPr userDrawn="1"/>
        </p:nvPicPr>
        <p:blipFill>
          <a:blip r:embed="rId2"/>
          <a:srcRect/>
          <a:stretch/>
        </p:blipFill>
        <p:spPr>
          <a:xfrm>
            <a:off x="368710" y="-525"/>
            <a:ext cx="11823290" cy="6858000"/>
          </a:xfrm>
          <a:prstGeom prst="rect">
            <a:avLst/>
          </a:prstGeom>
        </p:spPr>
      </p:pic>
      <p:pic>
        <p:nvPicPr>
          <p:cNvPr id="13" name="Picture 12">
            <a:extLst>
              <a:ext uri="{FF2B5EF4-FFF2-40B4-BE49-F238E27FC236}">
                <a16:creationId xmlns:a16="http://schemas.microsoft.com/office/drawing/2014/main" id="{0496AE67-14DE-824D-BE8F-BDC7CFEBC5EF}"/>
              </a:ext>
            </a:extLst>
          </p:cNvPr>
          <p:cNvPicPr>
            <a:picLocks noChangeAspect="1"/>
          </p:cNvPicPr>
          <p:nvPr userDrawn="1"/>
        </p:nvPicPr>
        <p:blipFill>
          <a:blip r:embed="rId3"/>
          <a:srcRect/>
          <a:stretch/>
        </p:blipFill>
        <p:spPr>
          <a:xfrm>
            <a:off x="10748873" y="5690174"/>
            <a:ext cx="1120260" cy="560130"/>
          </a:xfrm>
          <a:prstGeom prst="rect">
            <a:avLst/>
          </a:prstGeom>
        </p:spPr>
      </p:pic>
      <p:sp>
        <p:nvSpPr>
          <p:cNvPr id="15" name="Text Placeholder 14">
            <a:extLst>
              <a:ext uri="{FF2B5EF4-FFF2-40B4-BE49-F238E27FC236}">
                <a16:creationId xmlns:a16="http://schemas.microsoft.com/office/drawing/2014/main" id="{DA8697D6-967E-3441-9DFC-DDE16F70326A}"/>
              </a:ext>
            </a:extLst>
          </p:cNvPr>
          <p:cNvSpPr>
            <a:spLocks noGrp="1"/>
          </p:cNvSpPr>
          <p:nvPr>
            <p:ph type="body" sz="quarter" idx="10"/>
          </p:nvPr>
        </p:nvSpPr>
        <p:spPr>
          <a:xfrm>
            <a:off x="677862" y="774175"/>
            <a:ext cx="5418137" cy="717550"/>
          </a:xfrm>
          <a:prstGeom prst="rect">
            <a:avLst/>
          </a:prstGeom>
        </p:spPr>
        <p:txBody>
          <a:bodyPr>
            <a:noAutofit/>
          </a:bodyPr>
          <a:lstStyle>
            <a:lvl1pPr marL="0" indent="0">
              <a:buNone/>
              <a:defRPr lang="en-US" sz="40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17" name="Picture Placeholder 16">
            <a:extLst>
              <a:ext uri="{FF2B5EF4-FFF2-40B4-BE49-F238E27FC236}">
                <a16:creationId xmlns:a16="http://schemas.microsoft.com/office/drawing/2014/main" id="{17B607CC-5E95-1C43-90C1-1A6DF45639DD}"/>
              </a:ext>
            </a:extLst>
          </p:cNvPr>
          <p:cNvSpPr>
            <a:spLocks noGrp="1"/>
          </p:cNvSpPr>
          <p:nvPr>
            <p:ph type="pic" sz="quarter" idx="11"/>
          </p:nvPr>
        </p:nvSpPr>
        <p:spPr>
          <a:xfrm>
            <a:off x="6582260" y="784225"/>
            <a:ext cx="3054350" cy="2239809"/>
          </a:xfrm>
          <a:prstGeom prst="rect">
            <a:avLst/>
          </a:prstGeom>
        </p:spPr>
        <p:txBody>
          <a:bodyPr/>
          <a:lstStyle>
            <a:lvl1pPr marL="0" indent="0">
              <a:buNone/>
              <a:defRPr/>
            </a:lvl1pPr>
          </a:lstStyle>
          <a:p>
            <a:endParaRPr lang="en-US" dirty="0"/>
          </a:p>
        </p:txBody>
      </p:sp>
      <p:sp>
        <p:nvSpPr>
          <p:cNvPr id="18" name="Picture Placeholder 16">
            <a:extLst>
              <a:ext uri="{FF2B5EF4-FFF2-40B4-BE49-F238E27FC236}">
                <a16:creationId xmlns:a16="http://schemas.microsoft.com/office/drawing/2014/main" id="{6E724F85-61BD-9C47-BC4C-6BB68FD2E175}"/>
              </a:ext>
            </a:extLst>
          </p:cNvPr>
          <p:cNvSpPr>
            <a:spLocks noGrp="1"/>
          </p:cNvSpPr>
          <p:nvPr>
            <p:ph type="pic" sz="quarter" idx="12"/>
          </p:nvPr>
        </p:nvSpPr>
        <p:spPr>
          <a:xfrm>
            <a:off x="6582260" y="3135539"/>
            <a:ext cx="3054350" cy="2239809"/>
          </a:xfrm>
          <a:prstGeom prst="rect">
            <a:avLst/>
          </a:prstGeom>
        </p:spPr>
        <p:txBody>
          <a:bodyPr/>
          <a:lstStyle>
            <a:lvl1pPr marL="0" indent="0">
              <a:buNone/>
              <a:defRPr/>
            </a:lvl1pPr>
          </a:lstStyle>
          <a:p>
            <a:endParaRPr lang="en-US" dirty="0"/>
          </a:p>
        </p:txBody>
      </p:sp>
      <p:sp>
        <p:nvSpPr>
          <p:cNvPr id="22" name="Picture Placeholder 16">
            <a:extLst>
              <a:ext uri="{FF2B5EF4-FFF2-40B4-BE49-F238E27FC236}">
                <a16:creationId xmlns:a16="http://schemas.microsoft.com/office/drawing/2014/main" id="{7E0EE203-E1F5-444B-8515-E97F60F4CD96}"/>
              </a:ext>
            </a:extLst>
          </p:cNvPr>
          <p:cNvSpPr>
            <a:spLocks noGrp="1"/>
          </p:cNvSpPr>
          <p:nvPr>
            <p:ph type="pic" sz="quarter" idx="14"/>
          </p:nvPr>
        </p:nvSpPr>
        <p:spPr>
          <a:xfrm>
            <a:off x="9753679" y="3135538"/>
            <a:ext cx="2438321" cy="2239809"/>
          </a:xfrm>
          <a:prstGeom prst="rect">
            <a:avLst/>
          </a:prstGeom>
        </p:spPr>
        <p:txBody>
          <a:bodyPr/>
          <a:lstStyle>
            <a:lvl1pPr marL="0" indent="0">
              <a:buNone/>
              <a:defRPr/>
            </a:lvl1pPr>
          </a:lstStyle>
          <a:p>
            <a:endParaRPr lang="en-US" dirty="0"/>
          </a:p>
        </p:txBody>
      </p:sp>
      <p:sp>
        <p:nvSpPr>
          <p:cNvPr id="23" name="Picture Placeholder 16">
            <a:extLst>
              <a:ext uri="{FF2B5EF4-FFF2-40B4-BE49-F238E27FC236}">
                <a16:creationId xmlns:a16="http://schemas.microsoft.com/office/drawing/2014/main" id="{CDC66A9B-3077-A54F-A31D-5C7EA543D345}"/>
              </a:ext>
            </a:extLst>
          </p:cNvPr>
          <p:cNvSpPr>
            <a:spLocks noGrp="1"/>
          </p:cNvSpPr>
          <p:nvPr>
            <p:ph type="pic" sz="quarter" idx="15"/>
          </p:nvPr>
        </p:nvSpPr>
        <p:spPr>
          <a:xfrm>
            <a:off x="9753679" y="774175"/>
            <a:ext cx="2438321" cy="2239809"/>
          </a:xfrm>
          <a:prstGeom prst="rect">
            <a:avLst/>
          </a:prstGeom>
        </p:spPr>
        <p:txBody>
          <a:bodyPr/>
          <a:lstStyle>
            <a:lvl1pPr marL="0" indent="0">
              <a:buNone/>
              <a:defRPr/>
            </a:lvl1pPr>
          </a:lstStyle>
          <a:p>
            <a:endParaRPr lang="en-US" dirty="0"/>
          </a:p>
        </p:txBody>
      </p:sp>
      <p:sp>
        <p:nvSpPr>
          <p:cNvPr id="27" name="Text Placeholder 26">
            <a:extLst>
              <a:ext uri="{FF2B5EF4-FFF2-40B4-BE49-F238E27FC236}">
                <a16:creationId xmlns:a16="http://schemas.microsoft.com/office/drawing/2014/main" id="{FAAC762F-AF41-1C40-B114-697647A435EB}"/>
              </a:ext>
            </a:extLst>
          </p:cNvPr>
          <p:cNvSpPr>
            <a:spLocks noGrp="1"/>
          </p:cNvSpPr>
          <p:nvPr>
            <p:ph type="body" sz="quarter" idx="16"/>
          </p:nvPr>
        </p:nvSpPr>
        <p:spPr>
          <a:xfrm>
            <a:off x="677863" y="1903413"/>
            <a:ext cx="5418137" cy="4180412"/>
          </a:xfrm>
          <a:prstGeom prst="rect">
            <a:avLst/>
          </a:prstGeom>
        </p:spPr>
        <p:txBody>
          <a:bodyPr/>
          <a:lstStyle>
            <a:lvl1pPr marL="0" indent="0">
              <a:buNone/>
              <a:defRPr lang="en-GB" sz="1400" b="1" kern="1200" dirty="0" smtClean="0">
                <a:solidFill>
                  <a:srgbClr val="6E192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buClr>
                <a:srgbClr val="6E1920"/>
              </a:buClr>
              <a:buFont typeface="Courier New" panose="02070309020205020404" pitchFamily="49" charset="0"/>
              <a:buChar char="o"/>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 Master text styles</a:t>
            </a:r>
          </a:p>
          <a:p>
            <a:pPr lvl="0"/>
            <a:endParaRPr lang="en-GB" dirty="0"/>
          </a:p>
          <a:p>
            <a:pPr lvl="1"/>
            <a:r>
              <a:rPr lang="en-GB" dirty="0"/>
              <a:t>Second level</a:t>
            </a:r>
          </a:p>
          <a:p>
            <a:pPr lvl="1"/>
            <a:endParaRPr lang="en-GB" dirty="0"/>
          </a:p>
          <a:p>
            <a:pPr lvl="1"/>
            <a:endParaRPr lang="en-GB" dirty="0"/>
          </a:p>
        </p:txBody>
      </p:sp>
    </p:spTree>
    <p:extLst>
      <p:ext uri="{BB962C8B-B14F-4D97-AF65-F5344CB8AC3E}">
        <p14:creationId xmlns:p14="http://schemas.microsoft.com/office/powerpoint/2010/main" val="344662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A09CF-AA7A-AB90-2F38-4337D412B59C}"/>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EAFDDE71-E47D-25CB-D229-63B978AF489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23677F-D349-B7CA-ED1D-F01F988360D8}"/>
              </a:ext>
            </a:extLst>
          </p:cNvPr>
          <p:cNvSpPr>
            <a:spLocks noGrp="1"/>
          </p:cNvSpPr>
          <p:nvPr>
            <p:ph type="dt" sz="half" idx="10"/>
          </p:nvPr>
        </p:nvSpPr>
        <p:spPr/>
        <p:txBody>
          <a:bodyPr/>
          <a:lstStyle>
            <a:lvl1pPr>
              <a:defRPr>
                <a:solidFill>
                  <a:schemeClr val="bg1"/>
                </a:solidFill>
              </a:defRPr>
            </a:lvl1pPr>
          </a:lstStyle>
          <a:p>
            <a:fld id="{9E40DFFB-02A9-4AA2-9A7B-59C95C990002}" type="datetime1">
              <a:rPr lang="fr-FR" smtClean="0">
                <a:solidFill>
                  <a:srgbClr val="2A3049"/>
                </a:solidFill>
              </a:rPr>
              <a:pPr/>
              <a:t>13/12/2022</a:t>
            </a:fld>
            <a:endParaRPr lang="fr-FR">
              <a:solidFill>
                <a:srgbClr val="2A3049"/>
              </a:solidFill>
            </a:endParaRPr>
          </a:p>
        </p:txBody>
      </p:sp>
      <p:sp>
        <p:nvSpPr>
          <p:cNvPr id="5" name="Espace réservé du pied de page 4">
            <a:extLst>
              <a:ext uri="{FF2B5EF4-FFF2-40B4-BE49-F238E27FC236}">
                <a16:creationId xmlns:a16="http://schemas.microsoft.com/office/drawing/2014/main" id="{F129D0AD-C8F0-5999-A16B-B29E5A8F6236}"/>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94622259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07D4B3-3D9F-DCF4-ECCB-B126D35E4C1D}"/>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2E23DA40-5B7F-2742-D0F4-12AC714D48B4}"/>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317119C-631E-F785-2465-490E62E7BEBF}"/>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DA9E524-770C-78AB-3416-C45FBE5E5BFE}"/>
              </a:ext>
            </a:extLst>
          </p:cNvPr>
          <p:cNvSpPr>
            <a:spLocks noGrp="1"/>
          </p:cNvSpPr>
          <p:nvPr>
            <p:ph type="dt" sz="half" idx="10"/>
          </p:nvPr>
        </p:nvSpPr>
        <p:spPr/>
        <p:txBody>
          <a:bodyPr/>
          <a:lstStyle>
            <a:lvl1pPr>
              <a:defRPr>
                <a:solidFill>
                  <a:schemeClr val="bg1"/>
                </a:solidFill>
              </a:defRPr>
            </a:lvl1pPr>
          </a:lstStyle>
          <a:p>
            <a:fld id="{509B39D7-89D3-489C-9625-4712C0293C17}" type="datetime1">
              <a:rPr lang="fr-FR" smtClean="0">
                <a:solidFill>
                  <a:srgbClr val="2A3049"/>
                </a:solidFill>
              </a:rPr>
              <a:pPr/>
              <a:t>13/12/2022</a:t>
            </a:fld>
            <a:endParaRPr lang="fr-FR">
              <a:solidFill>
                <a:srgbClr val="2A3049"/>
              </a:solidFill>
            </a:endParaRPr>
          </a:p>
        </p:txBody>
      </p:sp>
      <p:sp>
        <p:nvSpPr>
          <p:cNvPr id="6" name="Espace réservé du pied de page 5">
            <a:extLst>
              <a:ext uri="{FF2B5EF4-FFF2-40B4-BE49-F238E27FC236}">
                <a16:creationId xmlns:a16="http://schemas.microsoft.com/office/drawing/2014/main" id="{EFD43FF6-4858-A252-362F-C0C88DA74A90}"/>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400848640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B8DB2-B896-89EC-14B1-0BC145A95DB8}"/>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C754F492-EA91-A5D6-D064-BA8DA13E4D3E}"/>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D7E0377-67D7-1884-241E-D335EB3A423C}"/>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0C39C85-AA8A-C144-454C-F751F83A80F8}"/>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F05B28F-AEFA-24A9-BE15-799BBBEB7814}"/>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BACF24-5D7B-AEEB-98B9-AE17B902C7AE}"/>
              </a:ext>
            </a:extLst>
          </p:cNvPr>
          <p:cNvSpPr>
            <a:spLocks noGrp="1"/>
          </p:cNvSpPr>
          <p:nvPr>
            <p:ph type="dt" sz="half" idx="10"/>
          </p:nvPr>
        </p:nvSpPr>
        <p:spPr/>
        <p:txBody>
          <a:bodyPr/>
          <a:lstStyle>
            <a:lvl1pPr>
              <a:defRPr>
                <a:solidFill>
                  <a:schemeClr val="bg1"/>
                </a:solidFill>
              </a:defRPr>
            </a:lvl1pPr>
          </a:lstStyle>
          <a:p>
            <a:fld id="{9DBCDD49-5E77-49F2-8CC0-5A60110C182A}" type="datetime1">
              <a:rPr lang="fr-FR" smtClean="0">
                <a:solidFill>
                  <a:srgbClr val="2A3049"/>
                </a:solidFill>
              </a:rPr>
              <a:pPr/>
              <a:t>13/12/2022</a:t>
            </a:fld>
            <a:endParaRPr lang="fr-FR">
              <a:solidFill>
                <a:srgbClr val="2A3049"/>
              </a:solidFill>
            </a:endParaRPr>
          </a:p>
        </p:txBody>
      </p:sp>
      <p:sp>
        <p:nvSpPr>
          <p:cNvPr id="8" name="Espace réservé du pied de page 7">
            <a:extLst>
              <a:ext uri="{FF2B5EF4-FFF2-40B4-BE49-F238E27FC236}">
                <a16:creationId xmlns:a16="http://schemas.microsoft.com/office/drawing/2014/main" id="{B76B0280-ED43-30EA-25C5-F710748F1C90}"/>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3324657954"/>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DC746-588D-E47D-605B-42602A030443}"/>
              </a:ext>
            </a:extLst>
          </p:cNvPr>
          <p:cNvSpPr>
            <a:spLocks noGrp="1"/>
          </p:cNvSpPr>
          <p:nvPr>
            <p:ph type="title"/>
          </p:nvPr>
        </p:nvSpPr>
        <p:spPr/>
        <p:txBody>
          <a:bodyPr/>
          <a:lstStyle>
            <a:lvl1pPr>
              <a:defRPr>
                <a:solidFill>
                  <a:schemeClr val="bg1"/>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8BB3A235-7F71-8B54-3B6D-5DCFBCEADBF0}"/>
              </a:ext>
            </a:extLst>
          </p:cNvPr>
          <p:cNvSpPr>
            <a:spLocks noGrp="1"/>
          </p:cNvSpPr>
          <p:nvPr>
            <p:ph type="dt" sz="half" idx="10"/>
          </p:nvPr>
        </p:nvSpPr>
        <p:spPr/>
        <p:txBody>
          <a:bodyPr/>
          <a:lstStyle>
            <a:lvl1pPr>
              <a:defRPr>
                <a:solidFill>
                  <a:schemeClr val="bg1"/>
                </a:solidFill>
              </a:defRPr>
            </a:lvl1pPr>
          </a:lstStyle>
          <a:p>
            <a:fld id="{B42E19D9-1043-462C-9B88-6F73528A87DD}" type="datetime1">
              <a:rPr lang="fr-FR" smtClean="0">
                <a:solidFill>
                  <a:srgbClr val="2A3049"/>
                </a:solidFill>
              </a:rPr>
              <a:pPr/>
              <a:t>13/12/2022</a:t>
            </a:fld>
            <a:endParaRPr lang="fr-FR">
              <a:solidFill>
                <a:srgbClr val="2A3049"/>
              </a:solidFill>
            </a:endParaRPr>
          </a:p>
        </p:txBody>
      </p:sp>
      <p:sp>
        <p:nvSpPr>
          <p:cNvPr id="4" name="Espace réservé du pied de page 3">
            <a:extLst>
              <a:ext uri="{FF2B5EF4-FFF2-40B4-BE49-F238E27FC236}">
                <a16:creationId xmlns:a16="http://schemas.microsoft.com/office/drawing/2014/main" id="{68CA467B-9D1A-1632-AE2D-2574CACE73EC}"/>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3601478816"/>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ED6A1DA-2F06-2562-B623-8461DF8A3CD0}"/>
              </a:ext>
            </a:extLst>
          </p:cNvPr>
          <p:cNvSpPr>
            <a:spLocks noGrp="1"/>
          </p:cNvSpPr>
          <p:nvPr>
            <p:ph type="dt" sz="half" idx="10"/>
          </p:nvPr>
        </p:nvSpPr>
        <p:spPr/>
        <p:txBody>
          <a:bodyPr/>
          <a:lstStyle>
            <a:lvl1pPr>
              <a:defRPr>
                <a:solidFill>
                  <a:schemeClr val="bg1"/>
                </a:solidFill>
              </a:defRPr>
            </a:lvl1pPr>
          </a:lstStyle>
          <a:p>
            <a:fld id="{73DB150B-EE47-4A57-9078-1904DE7A2D9B}" type="datetime1">
              <a:rPr lang="fr-FR" smtClean="0">
                <a:solidFill>
                  <a:srgbClr val="2A3049"/>
                </a:solidFill>
              </a:rPr>
              <a:pPr/>
              <a:t>13/12/2022</a:t>
            </a:fld>
            <a:endParaRPr lang="fr-FR">
              <a:solidFill>
                <a:srgbClr val="2A3049"/>
              </a:solidFill>
            </a:endParaRPr>
          </a:p>
        </p:txBody>
      </p:sp>
      <p:sp>
        <p:nvSpPr>
          <p:cNvPr id="3" name="Espace réservé du pied de page 2">
            <a:extLst>
              <a:ext uri="{FF2B5EF4-FFF2-40B4-BE49-F238E27FC236}">
                <a16:creationId xmlns:a16="http://schemas.microsoft.com/office/drawing/2014/main" id="{4563A447-B14B-3075-7379-709A27E4D415}"/>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435478538"/>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51D3E-9955-048A-1C40-4AE9FA4DE35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EEA67430-654E-3368-C54A-6DDE026839B1}"/>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D91DF19-D370-1F58-7CFD-4EA88627B55D}"/>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0F3B3C-7E72-0842-3750-B3A83F746223}"/>
              </a:ext>
            </a:extLst>
          </p:cNvPr>
          <p:cNvSpPr>
            <a:spLocks noGrp="1"/>
          </p:cNvSpPr>
          <p:nvPr>
            <p:ph type="dt" sz="half" idx="10"/>
          </p:nvPr>
        </p:nvSpPr>
        <p:spPr/>
        <p:txBody>
          <a:bodyPr/>
          <a:lstStyle>
            <a:lvl1pPr>
              <a:defRPr>
                <a:solidFill>
                  <a:schemeClr val="bg1"/>
                </a:solidFill>
              </a:defRPr>
            </a:lvl1pPr>
          </a:lstStyle>
          <a:p>
            <a:fld id="{1221E3E0-2075-4C9E-9B01-6BCB764DAB4D}" type="datetime1">
              <a:rPr lang="fr-FR" smtClean="0">
                <a:solidFill>
                  <a:srgbClr val="2A3049"/>
                </a:solidFill>
              </a:rPr>
              <a:pPr/>
              <a:t>13/12/2022</a:t>
            </a:fld>
            <a:endParaRPr lang="fr-FR">
              <a:solidFill>
                <a:srgbClr val="2A3049"/>
              </a:solidFill>
            </a:endParaRPr>
          </a:p>
        </p:txBody>
      </p:sp>
      <p:sp>
        <p:nvSpPr>
          <p:cNvPr id="6" name="Espace réservé du pied de page 5">
            <a:extLst>
              <a:ext uri="{FF2B5EF4-FFF2-40B4-BE49-F238E27FC236}">
                <a16:creationId xmlns:a16="http://schemas.microsoft.com/office/drawing/2014/main" id="{ADF3C358-B587-5BBD-1D40-78B2EC868269}"/>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4206489346"/>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4DD5D-A0E7-9EF4-1827-D7F05C1992F6}"/>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p>
        </p:txBody>
      </p:sp>
      <p:sp>
        <p:nvSpPr>
          <p:cNvPr id="3" name="Espace réservé pour une image  2">
            <a:extLst>
              <a:ext uri="{FF2B5EF4-FFF2-40B4-BE49-F238E27FC236}">
                <a16:creationId xmlns:a16="http://schemas.microsoft.com/office/drawing/2014/main" id="{D30F3D73-6961-9664-8B50-948996F7CA0C}"/>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1A940619-C05D-0FD1-D7D5-A4104B4CA964}"/>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951713-2F7B-ACFD-64B2-C18A44D72337}"/>
              </a:ext>
            </a:extLst>
          </p:cNvPr>
          <p:cNvSpPr>
            <a:spLocks noGrp="1"/>
          </p:cNvSpPr>
          <p:nvPr>
            <p:ph type="dt" sz="half" idx="10"/>
          </p:nvPr>
        </p:nvSpPr>
        <p:spPr/>
        <p:txBody>
          <a:bodyPr/>
          <a:lstStyle>
            <a:lvl1pPr>
              <a:defRPr>
                <a:solidFill>
                  <a:schemeClr val="bg1"/>
                </a:solidFill>
              </a:defRPr>
            </a:lvl1pPr>
          </a:lstStyle>
          <a:p>
            <a:fld id="{C8531C29-3E54-410B-A38A-142E23C64CB5}" type="datetime1">
              <a:rPr lang="fr-FR" smtClean="0">
                <a:solidFill>
                  <a:srgbClr val="2A3049"/>
                </a:solidFill>
              </a:rPr>
              <a:pPr/>
              <a:t>13/12/2022</a:t>
            </a:fld>
            <a:endParaRPr lang="fr-FR">
              <a:solidFill>
                <a:srgbClr val="2A3049"/>
              </a:solidFill>
            </a:endParaRPr>
          </a:p>
        </p:txBody>
      </p:sp>
      <p:sp>
        <p:nvSpPr>
          <p:cNvPr id="6" name="Espace réservé du pied de page 5">
            <a:extLst>
              <a:ext uri="{FF2B5EF4-FFF2-40B4-BE49-F238E27FC236}">
                <a16:creationId xmlns:a16="http://schemas.microsoft.com/office/drawing/2014/main" id="{008F20C9-E457-D47C-47D9-9DBE03F04682}"/>
              </a:ext>
            </a:extLst>
          </p:cNvPr>
          <p:cNvSpPr>
            <a:spLocks noGrp="1"/>
          </p:cNvSpPr>
          <p:nvPr>
            <p:ph type="ftr" sz="quarter" idx="11"/>
          </p:nvPr>
        </p:nvSpPr>
        <p:spPr/>
        <p:txBody>
          <a:bodyPr/>
          <a:lstStyle>
            <a:lvl1pPr>
              <a:defRPr>
                <a:solidFill>
                  <a:schemeClr val="bg1"/>
                </a:solidFill>
              </a:defRPr>
            </a:lvl1pPr>
          </a:lstStyle>
          <a:p>
            <a:endParaRPr lang="fr-FR">
              <a:solidFill>
                <a:srgbClr val="2A3049"/>
              </a:solidFill>
            </a:endParaRPr>
          </a:p>
        </p:txBody>
      </p:sp>
    </p:spTree>
    <p:extLst>
      <p:ext uri="{BB962C8B-B14F-4D97-AF65-F5344CB8AC3E}">
        <p14:creationId xmlns:p14="http://schemas.microsoft.com/office/powerpoint/2010/main" val="191792398"/>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A523A-D73D-86BF-7EDD-6C14185ED4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2C0844C-A02E-8EF8-B4D5-58B7A64EA3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0484131-2FEF-A5DB-6868-9291D21FE04A}"/>
              </a:ext>
            </a:extLst>
          </p:cNvPr>
          <p:cNvSpPr>
            <a:spLocks noGrp="1"/>
          </p:cNvSpPr>
          <p:nvPr>
            <p:ph type="dt" sz="half" idx="10"/>
          </p:nvPr>
        </p:nvSpPr>
        <p:spPr/>
        <p:txBody>
          <a:bodyPr/>
          <a:lstStyle/>
          <a:p>
            <a:fld id="{315A238E-A5DD-4AEC-90A3-766636B97388}" type="datetime1">
              <a:rPr lang="fr-FR" smtClean="0">
                <a:solidFill>
                  <a:srgbClr val="2A3049"/>
                </a:solidFill>
              </a:rPr>
              <a:pPr/>
              <a:t>13/12/2022</a:t>
            </a:fld>
            <a:endParaRPr lang="fr-FR">
              <a:solidFill>
                <a:srgbClr val="2A3049"/>
              </a:solidFill>
            </a:endParaRPr>
          </a:p>
        </p:txBody>
      </p:sp>
      <p:sp>
        <p:nvSpPr>
          <p:cNvPr id="5" name="Espace réservé du pied de page 4">
            <a:extLst>
              <a:ext uri="{FF2B5EF4-FFF2-40B4-BE49-F238E27FC236}">
                <a16:creationId xmlns:a16="http://schemas.microsoft.com/office/drawing/2014/main" id="{8A0B216E-472E-6F6F-7264-A96ADF0241AA}"/>
              </a:ext>
            </a:extLst>
          </p:cNvPr>
          <p:cNvSpPr>
            <a:spLocks noGrp="1"/>
          </p:cNvSpPr>
          <p:nvPr>
            <p:ph type="ftr" sz="quarter" idx="11"/>
          </p:nvPr>
        </p:nvSpPr>
        <p:spPr/>
        <p:txBody>
          <a:bodyPr/>
          <a:lstStyle/>
          <a:p>
            <a:endParaRPr lang="fr-FR">
              <a:solidFill>
                <a:srgbClr val="2A3049"/>
              </a:solidFill>
            </a:endParaRPr>
          </a:p>
        </p:txBody>
      </p:sp>
      <p:sp>
        <p:nvSpPr>
          <p:cNvPr id="6" name="Espace réservé du numéro de diapositive 5">
            <a:extLst>
              <a:ext uri="{FF2B5EF4-FFF2-40B4-BE49-F238E27FC236}">
                <a16:creationId xmlns:a16="http://schemas.microsoft.com/office/drawing/2014/main" id="{FCDF3C53-1248-BB67-58ED-85CF590DCF3B}"/>
              </a:ext>
            </a:extLst>
          </p:cNvPr>
          <p:cNvSpPr>
            <a:spLocks noGrp="1"/>
          </p:cNvSpPr>
          <p:nvPr>
            <p:ph type="sldNum" sz="quarter" idx="12"/>
          </p:nvPr>
        </p:nvSpPr>
        <p:spPr>
          <a:xfrm>
            <a:off x="8610600" y="6356350"/>
            <a:ext cx="2743200" cy="365125"/>
          </a:xfrm>
          <a:prstGeom prst="rect">
            <a:avLst/>
          </a:prstGeom>
        </p:spPr>
        <p:txBody>
          <a:bodyPr/>
          <a:lstStyle/>
          <a:p>
            <a:fld id="{035949B4-B637-4EF5-94EC-66FFA2D7FEF7}" type="slidenum">
              <a:rPr lang="fr-FR" smtClean="0">
                <a:solidFill>
                  <a:srgbClr val="2EA092"/>
                </a:solidFill>
              </a:rPr>
              <a:pPr/>
              <a:t>‹#›</a:t>
            </a:fld>
            <a:endParaRPr lang="fr-FR">
              <a:solidFill>
                <a:srgbClr val="2EA092"/>
              </a:solidFill>
            </a:endParaRPr>
          </a:p>
        </p:txBody>
      </p:sp>
    </p:spTree>
    <p:extLst>
      <p:ext uri="{BB962C8B-B14F-4D97-AF65-F5344CB8AC3E}">
        <p14:creationId xmlns:p14="http://schemas.microsoft.com/office/powerpoint/2010/main" val="197362197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13F36C6-FDE8-8F90-6616-A9514A295E9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FC8D77-709C-55BF-2A45-0C4B373EF33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0031D4-84B1-8586-1A72-3C844D8BAFAD}"/>
              </a:ext>
            </a:extLst>
          </p:cNvPr>
          <p:cNvSpPr>
            <a:spLocks noGrp="1"/>
          </p:cNvSpPr>
          <p:nvPr>
            <p:ph type="dt" sz="half" idx="10"/>
          </p:nvPr>
        </p:nvSpPr>
        <p:spPr/>
        <p:txBody>
          <a:bodyPr/>
          <a:lstStyle/>
          <a:p>
            <a:fld id="{B42C56A7-0330-437E-9AE0-C2F22D99D1DD}" type="datetime1">
              <a:rPr lang="fr-FR" smtClean="0">
                <a:solidFill>
                  <a:srgbClr val="2A3049"/>
                </a:solidFill>
              </a:rPr>
              <a:pPr/>
              <a:t>13/12/2022</a:t>
            </a:fld>
            <a:endParaRPr lang="fr-FR">
              <a:solidFill>
                <a:srgbClr val="2A3049"/>
              </a:solidFill>
            </a:endParaRPr>
          </a:p>
        </p:txBody>
      </p:sp>
      <p:sp>
        <p:nvSpPr>
          <p:cNvPr id="5" name="Espace réservé du pied de page 4">
            <a:extLst>
              <a:ext uri="{FF2B5EF4-FFF2-40B4-BE49-F238E27FC236}">
                <a16:creationId xmlns:a16="http://schemas.microsoft.com/office/drawing/2014/main" id="{5F2D39C3-38E3-411E-45D4-F4FB51507BAD}"/>
              </a:ext>
            </a:extLst>
          </p:cNvPr>
          <p:cNvSpPr>
            <a:spLocks noGrp="1"/>
          </p:cNvSpPr>
          <p:nvPr>
            <p:ph type="ftr" sz="quarter" idx="11"/>
          </p:nvPr>
        </p:nvSpPr>
        <p:spPr/>
        <p:txBody>
          <a:bodyPr/>
          <a:lstStyle/>
          <a:p>
            <a:endParaRPr lang="fr-FR">
              <a:solidFill>
                <a:srgbClr val="2A3049"/>
              </a:solidFill>
            </a:endParaRPr>
          </a:p>
        </p:txBody>
      </p:sp>
      <p:sp>
        <p:nvSpPr>
          <p:cNvPr id="6" name="Espace réservé du numéro de diapositive 5">
            <a:extLst>
              <a:ext uri="{FF2B5EF4-FFF2-40B4-BE49-F238E27FC236}">
                <a16:creationId xmlns:a16="http://schemas.microsoft.com/office/drawing/2014/main" id="{3962FB9E-5D87-BB55-0941-8E3BF712A0B3}"/>
              </a:ext>
            </a:extLst>
          </p:cNvPr>
          <p:cNvSpPr>
            <a:spLocks noGrp="1"/>
          </p:cNvSpPr>
          <p:nvPr>
            <p:ph type="sldNum" sz="quarter" idx="12"/>
          </p:nvPr>
        </p:nvSpPr>
        <p:spPr>
          <a:xfrm>
            <a:off x="8610600" y="6356350"/>
            <a:ext cx="2743200" cy="365125"/>
          </a:xfrm>
          <a:prstGeom prst="rect">
            <a:avLst/>
          </a:prstGeom>
        </p:spPr>
        <p:txBody>
          <a:bodyPr/>
          <a:lstStyle/>
          <a:p>
            <a:fld id="{035949B4-B637-4EF5-94EC-66FFA2D7FEF7}" type="slidenum">
              <a:rPr lang="fr-FR" smtClean="0">
                <a:solidFill>
                  <a:srgbClr val="2EA092"/>
                </a:solidFill>
              </a:rPr>
              <a:pPr/>
              <a:t>‹#›</a:t>
            </a:fld>
            <a:endParaRPr lang="fr-FR">
              <a:solidFill>
                <a:srgbClr val="2EA092"/>
              </a:solidFill>
            </a:endParaRPr>
          </a:p>
        </p:txBody>
      </p:sp>
    </p:spTree>
    <p:extLst>
      <p:ext uri="{BB962C8B-B14F-4D97-AF65-F5344CB8AC3E}">
        <p14:creationId xmlns:p14="http://schemas.microsoft.com/office/powerpoint/2010/main" val="340313250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B5E265-FD47-F545-B017-ED26BB2ADB44}"/>
              </a:ext>
            </a:extLst>
          </p:cNvPr>
          <p:cNvPicPr>
            <a:picLocks noChangeAspect="1"/>
          </p:cNvPicPr>
          <p:nvPr userDrawn="1"/>
        </p:nvPicPr>
        <p:blipFill>
          <a:blip r:embed="rId2"/>
          <a:stretch>
            <a:fillRect/>
          </a:stretch>
        </p:blipFill>
        <p:spPr>
          <a:xfrm>
            <a:off x="-1" y="0"/>
            <a:ext cx="12200683" cy="6858000"/>
          </a:xfrm>
          <a:prstGeom prst="rect">
            <a:avLst/>
          </a:prstGeom>
        </p:spPr>
      </p:pic>
      <p:pic>
        <p:nvPicPr>
          <p:cNvPr id="14" name="Picture 13">
            <a:extLst>
              <a:ext uri="{FF2B5EF4-FFF2-40B4-BE49-F238E27FC236}">
                <a16:creationId xmlns:a16="http://schemas.microsoft.com/office/drawing/2014/main" id="{E14AE869-034B-DF43-8A71-B0468998E023}"/>
              </a:ext>
            </a:extLst>
          </p:cNvPr>
          <p:cNvPicPr>
            <a:picLocks noChangeAspect="1"/>
          </p:cNvPicPr>
          <p:nvPr userDrawn="1"/>
        </p:nvPicPr>
        <p:blipFill>
          <a:blip r:embed="rId3"/>
          <a:stretch>
            <a:fillRect/>
          </a:stretch>
        </p:blipFill>
        <p:spPr>
          <a:xfrm>
            <a:off x="10753770" y="5994022"/>
            <a:ext cx="1120260" cy="560130"/>
          </a:xfrm>
          <a:prstGeom prst="rect">
            <a:avLst/>
          </a:prstGeom>
        </p:spPr>
      </p:pic>
      <p:sp>
        <p:nvSpPr>
          <p:cNvPr id="17" name="Text Placeholder 14">
            <a:extLst>
              <a:ext uri="{FF2B5EF4-FFF2-40B4-BE49-F238E27FC236}">
                <a16:creationId xmlns:a16="http://schemas.microsoft.com/office/drawing/2014/main" id="{5ECC3A1E-8560-5C48-9ADD-2AF735F46E60}"/>
              </a:ext>
            </a:extLst>
          </p:cNvPr>
          <p:cNvSpPr>
            <a:spLocks noGrp="1"/>
          </p:cNvSpPr>
          <p:nvPr>
            <p:ph type="body" sz="quarter" idx="10"/>
          </p:nvPr>
        </p:nvSpPr>
        <p:spPr>
          <a:xfrm>
            <a:off x="677862" y="878171"/>
            <a:ext cx="5418137" cy="717550"/>
          </a:xfrm>
          <a:prstGeom prst="rect">
            <a:avLst/>
          </a:prstGeom>
        </p:spPr>
        <p:txBody>
          <a:bodyPr>
            <a:noAutofit/>
          </a:bodyPr>
          <a:lstStyle>
            <a:lvl1pPr marL="0" indent="0">
              <a:buNone/>
              <a:defRPr lang="en-US" sz="4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18" name="Picture Placeholder 16">
            <a:extLst>
              <a:ext uri="{FF2B5EF4-FFF2-40B4-BE49-F238E27FC236}">
                <a16:creationId xmlns:a16="http://schemas.microsoft.com/office/drawing/2014/main" id="{35AE6301-E0CE-DE42-99DA-EA6EBB8F76F1}"/>
              </a:ext>
            </a:extLst>
          </p:cNvPr>
          <p:cNvSpPr>
            <a:spLocks noGrp="1"/>
          </p:cNvSpPr>
          <p:nvPr>
            <p:ph type="pic" sz="quarter" idx="11"/>
          </p:nvPr>
        </p:nvSpPr>
        <p:spPr>
          <a:xfrm>
            <a:off x="6802581" y="3501126"/>
            <a:ext cx="2533603" cy="1844709"/>
          </a:xfrm>
          <a:prstGeom prst="rect">
            <a:avLst/>
          </a:prstGeom>
        </p:spPr>
        <p:txBody>
          <a:bodyPr/>
          <a:lstStyle>
            <a:lvl1pPr marL="0" indent="0">
              <a:buNone/>
              <a:defRPr/>
            </a:lvl1pPr>
          </a:lstStyle>
          <a:p>
            <a:endParaRPr lang="en-US" dirty="0"/>
          </a:p>
        </p:txBody>
      </p:sp>
      <p:sp>
        <p:nvSpPr>
          <p:cNvPr id="19" name="Picture Placeholder 16">
            <a:extLst>
              <a:ext uri="{FF2B5EF4-FFF2-40B4-BE49-F238E27FC236}">
                <a16:creationId xmlns:a16="http://schemas.microsoft.com/office/drawing/2014/main" id="{DBD2CEB9-C4C8-D648-B1B2-BB51CDA3B35A}"/>
              </a:ext>
            </a:extLst>
          </p:cNvPr>
          <p:cNvSpPr>
            <a:spLocks noGrp="1"/>
          </p:cNvSpPr>
          <p:nvPr>
            <p:ph type="pic" sz="quarter" idx="12"/>
          </p:nvPr>
        </p:nvSpPr>
        <p:spPr>
          <a:xfrm>
            <a:off x="9418781" y="3501126"/>
            <a:ext cx="2760519" cy="1844709"/>
          </a:xfrm>
          <a:prstGeom prst="rect">
            <a:avLst/>
          </a:prstGeom>
        </p:spPr>
        <p:txBody>
          <a:bodyPr/>
          <a:lstStyle>
            <a:lvl1pPr marL="0" indent="0">
              <a:buNone/>
              <a:defRPr/>
            </a:lvl1pPr>
          </a:lstStyle>
          <a:p>
            <a:endParaRPr lang="en-US" dirty="0"/>
          </a:p>
        </p:txBody>
      </p:sp>
      <p:sp>
        <p:nvSpPr>
          <p:cNvPr id="20" name="Picture Placeholder 16">
            <a:extLst>
              <a:ext uri="{FF2B5EF4-FFF2-40B4-BE49-F238E27FC236}">
                <a16:creationId xmlns:a16="http://schemas.microsoft.com/office/drawing/2014/main" id="{97FA7ABB-2351-864A-A6F3-A62480C78781}"/>
              </a:ext>
            </a:extLst>
          </p:cNvPr>
          <p:cNvSpPr>
            <a:spLocks noGrp="1"/>
          </p:cNvSpPr>
          <p:nvPr>
            <p:ph type="pic" sz="quarter" idx="13"/>
          </p:nvPr>
        </p:nvSpPr>
        <p:spPr>
          <a:xfrm>
            <a:off x="6802581" y="1570726"/>
            <a:ext cx="2533603" cy="1844709"/>
          </a:xfrm>
          <a:prstGeom prst="rect">
            <a:avLst/>
          </a:prstGeom>
        </p:spPr>
        <p:txBody>
          <a:bodyPr/>
          <a:lstStyle>
            <a:lvl1pPr marL="0" indent="0">
              <a:buNone/>
              <a:defRPr/>
            </a:lvl1pPr>
          </a:lstStyle>
          <a:p>
            <a:endParaRPr lang="en-US" dirty="0"/>
          </a:p>
        </p:txBody>
      </p:sp>
      <p:sp>
        <p:nvSpPr>
          <p:cNvPr id="21" name="Picture Placeholder 16">
            <a:extLst>
              <a:ext uri="{FF2B5EF4-FFF2-40B4-BE49-F238E27FC236}">
                <a16:creationId xmlns:a16="http://schemas.microsoft.com/office/drawing/2014/main" id="{459C0CE8-71CF-2A4E-A517-34F4EF8C1778}"/>
              </a:ext>
            </a:extLst>
          </p:cNvPr>
          <p:cNvSpPr>
            <a:spLocks noGrp="1"/>
          </p:cNvSpPr>
          <p:nvPr>
            <p:ph type="pic" sz="quarter" idx="14"/>
          </p:nvPr>
        </p:nvSpPr>
        <p:spPr>
          <a:xfrm>
            <a:off x="9418781" y="1570726"/>
            <a:ext cx="2760519" cy="1844709"/>
          </a:xfrm>
          <a:prstGeom prst="rect">
            <a:avLst/>
          </a:prstGeom>
        </p:spPr>
        <p:txBody>
          <a:bodyPr/>
          <a:lstStyle>
            <a:lvl1pPr marL="0" indent="0">
              <a:buNone/>
              <a:defRPr/>
            </a:lvl1pPr>
          </a:lstStyle>
          <a:p>
            <a:endParaRPr lang="en-US" dirty="0"/>
          </a:p>
        </p:txBody>
      </p:sp>
      <p:sp>
        <p:nvSpPr>
          <p:cNvPr id="23" name="Text Placeholder 22">
            <a:extLst>
              <a:ext uri="{FF2B5EF4-FFF2-40B4-BE49-F238E27FC236}">
                <a16:creationId xmlns:a16="http://schemas.microsoft.com/office/drawing/2014/main" id="{1739D384-7A5D-6748-93A1-771B0C79EA26}"/>
              </a:ext>
            </a:extLst>
          </p:cNvPr>
          <p:cNvSpPr>
            <a:spLocks noGrp="1"/>
          </p:cNvSpPr>
          <p:nvPr>
            <p:ph type="body" sz="quarter" idx="15"/>
          </p:nvPr>
        </p:nvSpPr>
        <p:spPr>
          <a:xfrm>
            <a:off x="679830" y="2120900"/>
            <a:ext cx="5416169" cy="3873122"/>
          </a:xfrm>
          <a:prstGeom prst="rect">
            <a:avLst/>
          </a:prstGeom>
        </p:spPr>
        <p:txBody>
          <a:bodyPr>
            <a:normAutofit/>
          </a:bodyPr>
          <a:lstStyle>
            <a:lvl1pPr marL="0" indent="0">
              <a:buNone/>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Tree>
    <p:extLst>
      <p:ext uri="{BB962C8B-B14F-4D97-AF65-F5344CB8AC3E}">
        <p14:creationId xmlns:p14="http://schemas.microsoft.com/office/powerpoint/2010/main" val="244299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84DC39-1693-054F-841D-817433CA1C2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5D80410-C909-C04E-A520-1DC5FB856CB9}"/>
              </a:ext>
            </a:extLst>
          </p:cNvPr>
          <p:cNvPicPr>
            <a:picLocks noChangeAspect="1"/>
          </p:cNvPicPr>
          <p:nvPr userDrawn="1"/>
        </p:nvPicPr>
        <p:blipFill>
          <a:blip r:embed="rId3"/>
          <a:srcRect/>
          <a:stretch/>
        </p:blipFill>
        <p:spPr>
          <a:xfrm>
            <a:off x="10748873" y="5994022"/>
            <a:ext cx="1120260" cy="560130"/>
          </a:xfrm>
          <a:prstGeom prst="rect">
            <a:avLst/>
          </a:prstGeom>
        </p:spPr>
      </p:pic>
      <p:sp>
        <p:nvSpPr>
          <p:cNvPr id="13" name="Text Placeholder 14">
            <a:extLst>
              <a:ext uri="{FF2B5EF4-FFF2-40B4-BE49-F238E27FC236}">
                <a16:creationId xmlns:a16="http://schemas.microsoft.com/office/drawing/2014/main" id="{44F1F93F-4B01-804B-BD42-AE4FF8CC2BAA}"/>
              </a:ext>
            </a:extLst>
          </p:cNvPr>
          <p:cNvSpPr>
            <a:spLocks noGrp="1"/>
          </p:cNvSpPr>
          <p:nvPr>
            <p:ph type="body" sz="quarter" idx="10"/>
          </p:nvPr>
        </p:nvSpPr>
        <p:spPr>
          <a:xfrm>
            <a:off x="677863" y="941209"/>
            <a:ext cx="5418137" cy="557391"/>
          </a:xfrm>
          <a:prstGeom prst="rect">
            <a:avLst/>
          </a:prstGeom>
        </p:spPr>
        <p:txBody>
          <a:bodyPr>
            <a:noAutofit/>
          </a:bodyPr>
          <a:lstStyle>
            <a:lvl1pPr marL="0" indent="0">
              <a:buNone/>
              <a:defRPr lang="en-US" sz="32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15" name="Text Placeholder 22">
            <a:extLst>
              <a:ext uri="{FF2B5EF4-FFF2-40B4-BE49-F238E27FC236}">
                <a16:creationId xmlns:a16="http://schemas.microsoft.com/office/drawing/2014/main" id="{EB51D1DC-C8F4-E34D-A0D5-ECF41895D0CA}"/>
              </a:ext>
            </a:extLst>
          </p:cNvPr>
          <p:cNvSpPr>
            <a:spLocks noGrp="1"/>
          </p:cNvSpPr>
          <p:nvPr>
            <p:ph type="body" sz="quarter" idx="15"/>
          </p:nvPr>
        </p:nvSpPr>
        <p:spPr>
          <a:xfrm>
            <a:off x="679831" y="1913400"/>
            <a:ext cx="5416169" cy="3873122"/>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16" name="Picture Placeholder 16">
            <a:extLst>
              <a:ext uri="{FF2B5EF4-FFF2-40B4-BE49-F238E27FC236}">
                <a16:creationId xmlns:a16="http://schemas.microsoft.com/office/drawing/2014/main" id="{C5131F56-B2B0-7E40-84C7-E3C1C6CFD7A8}"/>
              </a:ext>
            </a:extLst>
          </p:cNvPr>
          <p:cNvSpPr>
            <a:spLocks noGrp="1"/>
          </p:cNvSpPr>
          <p:nvPr>
            <p:ph type="pic" sz="quarter" idx="13"/>
          </p:nvPr>
        </p:nvSpPr>
        <p:spPr>
          <a:xfrm>
            <a:off x="7063842" y="1987140"/>
            <a:ext cx="5115458" cy="3530223"/>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3184385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F7EE6B-45FF-2F4F-8D49-724AF0CB1C53}"/>
              </a:ext>
            </a:extLst>
          </p:cNvPr>
          <p:cNvPicPr>
            <a:picLocks noChangeAspect="1"/>
          </p:cNvPicPr>
          <p:nvPr userDrawn="1"/>
        </p:nvPicPr>
        <p:blipFill>
          <a:blip r:embed="rId2"/>
          <a:stretch>
            <a:fillRect/>
          </a:stretch>
        </p:blipFill>
        <p:spPr>
          <a:xfrm>
            <a:off x="-12700" y="18640"/>
            <a:ext cx="12192000" cy="6858000"/>
          </a:xfrm>
          <a:prstGeom prst="rect">
            <a:avLst/>
          </a:prstGeom>
        </p:spPr>
      </p:pic>
      <p:pic>
        <p:nvPicPr>
          <p:cNvPr id="14" name="Picture 13">
            <a:extLst>
              <a:ext uri="{FF2B5EF4-FFF2-40B4-BE49-F238E27FC236}">
                <a16:creationId xmlns:a16="http://schemas.microsoft.com/office/drawing/2014/main" id="{D1FFD9A0-3224-844B-AE9E-F03FD1D65082}"/>
              </a:ext>
            </a:extLst>
          </p:cNvPr>
          <p:cNvPicPr>
            <a:picLocks noChangeAspect="1"/>
          </p:cNvPicPr>
          <p:nvPr userDrawn="1"/>
        </p:nvPicPr>
        <p:blipFill>
          <a:blip r:embed="rId3"/>
          <a:srcRect/>
          <a:stretch/>
        </p:blipFill>
        <p:spPr>
          <a:xfrm>
            <a:off x="10748873" y="5994022"/>
            <a:ext cx="1120260" cy="560130"/>
          </a:xfrm>
          <a:prstGeom prst="rect">
            <a:avLst/>
          </a:prstGeom>
        </p:spPr>
      </p:pic>
      <p:sp>
        <p:nvSpPr>
          <p:cNvPr id="16" name="Picture Placeholder 16">
            <a:extLst>
              <a:ext uri="{FF2B5EF4-FFF2-40B4-BE49-F238E27FC236}">
                <a16:creationId xmlns:a16="http://schemas.microsoft.com/office/drawing/2014/main" id="{8B4D7789-B34B-BA4E-823A-6C4210D6BEA0}"/>
              </a:ext>
            </a:extLst>
          </p:cNvPr>
          <p:cNvSpPr>
            <a:spLocks noGrp="1"/>
          </p:cNvSpPr>
          <p:nvPr>
            <p:ph type="pic" sz="quarter" idx="13"/>
          </p:nvPr>
        </p:nvSpPr>
        <p:spPr>
          <a:xfrm>
            <a:off x="7063842" y="1987140"/>
            <a:ext cx="5115458" cy="3530223"/>
          </a:xfrm>
          <a:prstGeom prst="rect">
            <a:avLst/>
          </a:prstGeom>
        </p:spPr>
        <p:txBody>
          <a:bodyPr/>
          <a:lstStyle>
            <a:lvl1pPr marL="0" indent="0">
              <a:buNone/>
              <a:defRPr/>
            </a:lvl1pPr>
          </a:lstStyle>
          <a:p>
            <a:endParaRPr lang="en-US" dirty="0"/>
          </a:p>
        </p:txBody>
      </p:sp>
      <p:sp>
        <p:nvSpPr>
          <p:cNvPr id="18" name="Text Placeholder 14">
            <a:extLst>
              <a:ext uri="{FF2B5EF4-FFF2-40B4-BE49-F238E27FC236}">
                <a16:creationId xmlns:a16="http://schemas.microsoft.com/office/drawing/2014/main" id="{1D45BF75-0F8D-074D-905A-202E24726191}"/>
              </a:ext>
            </a:extLst>
          </p:cNvPr>
          <p:cNvSpPr>
            <a:spLocks noGrp="1"/>
          </p:cNvSpPr>
          <p:nvPr>
            <p:ph type="body" sz="quarter" idx="10"/>
          </p:nvPr>
        </p:nvSpPr>
        <p:spPr>
          <a:xfrm>
            <a:off x="677863" y="941209"/>
            <a:ext cx="5418137" cy="557391"/>
          </a:xfrm>
          <a:prstGeom prst="rect">
            <a:avLst/>
          </a:prstGeom>
        </p:spPr>
        <p:txBody>
          <a:bodyPr>
            <a:noAutofit/>
          </a:bodyPr>
          <a:lstStyle>
            <a:lvl1pPr marL="0" indent="0">
              <a:buNone/>
              <a:defRPr lang="en-US" sz="32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19" name="Text Placeholder 22">
            <a:extLst>
              <a:ext uri="{FF2B5EF4-FFF2-40B4-BE49-F238E27FC236}">
                <a16:creationId xmlns:a16="http://schemas.microsoft.com/office/drawing/2014/main" id="{60BE5143-9297-1649-AF7B-E54F0758A0E7}"/>
              </a:ext>
            </a:extLst>
          </p:cNvPr>
          <p:cNvSpPr>
            <a:spLocks noGrp="1"/>
          </p:cNvSpPr>
          <p:nvPr>
            <p:ph type="body" sz="quarter" idx="15"/>
          </p:nvPr>
        </p:nvSpPr>
        <p:spPr>
          <a:xfrm>
            <a:off x="679831" y="1913400"/>
            <a:ext cx="5416169" cy="3873122"/>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Tree>
    <p:extLst>
      <p:ext uri="{BB962C8B-B14F-4D97-AF65-F5344CB8AC3E}">
        <p14:creationId xmlns:p14="http://schemas.microsoft.com/office/powerpoint/2010/main" val="1778992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421ADD-D640-A240-A000-FA1A109E268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B1DC6FD-6CC6-DF4D-95ED-0C41963F681A}"/>
              </a:ext>
            </a:extLst>
          </p:cNvPr>
          <p:cNvPicPr>
            <a:picLocks noChangeAspect="1"/>
          </p:cNvPicPr>
          <p:nvPr userDrawn="1"/>
        </p:nvPicPr>
        <p:blipFill>
          <a:blip r:embed="rId3"/>
          <a:stretch>
            <a:fillRect/>
          </a:stretch>
        </p:blipFill>
        <p:spPr>
          <a:xfrm>
            <a:off x="10783266" y="5964526"/>
            <a:ext cx="1120260" cy="560130"/>
          </a:xfrm>
          <a:prstGeom prst="rect">
            <a:avLst/>
          </a:prstGeom>
        </p:spPr>
      </p:pic>
      <p:sp>
        <p:nvSpPr>
          <p:cNvPr id="11" name="Picture Placeholder 16">
            <a:extLst>
              <a:ext uri="{FF2B5EF4-FFF2-40B4-BE49-F238E27FC236}">
                <a16:creationId xmlns:a16="http://schemas.microsoft.com/office/drawing/2014/main" id="{F429ACBC-B3E7-704F-B1CE-3E4C81CE41B0}"/>
              </a:ext>
            </a:extLst>
          </p:cNvPr>
          <p:cNvSpPr>
            <a:spLocks noGrp="1"/>
          </p:cNvSpPr>
          <p:nvPr>
            <p:ph type="pic" sz="quarter" idx="13"/>
          </p:nvPr>
        </p:nvSpPr>
        <p:spPr>
          <a:xfrm>
            <a:off x="7063842" y="1987140"/>
            <a:ext cx="5115458" cy="3530223"/>
          </a:xfrm>
          <a:prstGeom prst="rect">
            <a:avLst/>
          </a:prstGeom>
        </p:spPr>
        <p:txBody>
          <a:bodyPr/>
          <a:lstStyle>
            <a:lvl1pPr marL="0" indent="0">
              <a:buNone/>
              <a:defRPr/>
            </a:lvl1pPr>
          </a:lstStyle>
          <a:p>
            <a:endParaRPr lang="en-US" dirty="0"/>
          </a:p>
        </p:txBody>
      </p:sp>
      <p:sp>
        <p:nvSpPr>
          <p:cNvPr id="12" name="Text Placeholder 14">
            <a:extLst>
              <a:ext uri="{FF2B5EF4-FFF2-40B4-BE49-F238E27FC236}">
                <a16:creationId xmlns:a16="http://schemas.microsoft.com/office/drawing/2014/main" id="{1873A8D7-223B-C94D-88F4-495FE1209D26}"/>
              </a:ext>
            </a:extLst>
          </p:cNvPr>
          <p:cNvSpPr>
            <a:spLocks noGrp="1"/>
          </p:cNvSpPr>
          <p:nvPr>
            <p:ph type="body" sz="quarter" idx="10"/>
          </p:nvPr>
        </p:nvSpPr>
        <p:spPr>
          <a:xfrm>
            <a:off x="677863" y="941209"/>
            <a:ext cx="5418137" cy="557391"/>
          </a:xfrm>
          <a:prstGeom prst="rect">
            <a:avLst/>
          </a:prstGeom>
        </p:spPr>
        <p:txBody>
          <a:bodyPr>
            <a:noAutofit/>
          </a:bodyPr>
          <a:lstStyle>
            <a:lvl1pPr marL="0" indent="0">
              <a:buNone/>
              <a:defRPr lang="en-US" sz="32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13" name="Text Placeholder 22">
            <a:extLst>
              <a:ext uri="{FF2B5EF4-FFF2-40B4-BE49-F238E27FC236}">
                <a16:creationId xmlns:a16="http://schemas.microsoft.com/office/drawing/2014/main" id="{D4A1F148-9CCD-3D4F-9BCB-6E6187A3DBF9}"/>
              </a:ext>
            </a:extLst>
          </p:cNvPr>
          <p:cNvSpPr>
            <a:spLocks noGrp="1"/>
          </p:cNvSpPr>
          <p:nvPr>
            <p:ph type="body" sz="quarter" idx="15"/>
          </p:nvPr>
        </p:nvSpPr>
        <p:spPr>
          <a:xfrm>
            <a:off x="679831" y="1913400"/>
            <a:ext cx="5416169" cy="3873122"/>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Tree>
    <p:extLst>
      <p:ext uri="{BB962C8B-B14F-4D97-AF65-F5344CB8AC3E}">
        <p14:creationId xmlns:p14="http://schemas.microsoft.com/office/powerpoint/2010/main" val="377539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9E73B7-A0F4-504C-A02C-B76959AA4D48}"/>
              </a:ext>
            </a:extLst>
          </p:cNvPr>
          <p:cNvPicPr>
            <a:picLocks noChangeAspect="1"/>
          </p:cNvPicPr>
          <p:nvPr userDrawn="1"/>
        </p:nvPicPr>
        <p:blipFill>
          <a:blip r:embed="rId2"/>
          <a:stretch>
            <a:fillRect/>
          </a:stretch>
        </p:blipFill>
        <p:spPr>
          <a:xfrm>
            <a:off x="0" y="-1"/>
            <a:ext cx="12192000" cy="5385871"/>
          </a:xfrm>
          <a:prstGeom prst="rect">
            <a:avLst/>
          </a:prstGeom>
        </p:spPr>
      </p:pic>
      <p:pic>
        <p:nvPicPr>
          <p:cNvPr id="15" name="Picture 14">
            <a:extLst>
              <a:ext uri="{FF2B5EF4-FFF2-40B4-BE49-F238E27FC236}">
                <a16:creationId xmlns:a16="http://schemas.microsoft.com/office/drawing/2014/main" id="{8A715F98-2733-0B47-81E3-65A920D95D6D}"/>
              </a:ext>
            </a:extLst>
          </p:cNvPr>
          <p:cNvPicPr>
            <a:picLocks noChangeAspect="1"/>
          </p:cNvPicPr>
          <p:nvPr userDrawn="1"/>
        </p:nvPicPr>
        <p:blipFill>
          <a:blip r:embed="rId3"/>
          <a:stretch>
            <a:fillRect/>
          </a:stretch>
        </p:blipFill>
        <p:spPr>
          <a:xfrm>
            <a:off x="10783266" y="5964526"/>
            <a:ext cx="1120260" cy="560130"/>
          </a:xfrm>
          <a:prstGeom prst="rect">
            <a:avLst/>
          </a:prstGeom>
        </p:spPr>
      </p:pic>
      <p:sp>
        <p:nvSpPr>
          <p:cNvPr id="29" name="Picture Placeholder 16">
            <a:extLst>
              <a:ext uri="{FF2B5EF4-FFF2-40B4-BE49-F238E27FC236}">
                <a16:creationId xmlns:a16="http://schemas.microsoft.com/office/drawing/2014/main" id="{D18249BD-918B-EA49-830B-19D9EFDF99D4}"/>
              </a:ext>
            </a:extLst>
          </p:cNvPr>
          <p:cNvSpPr>
            <a:spLocks noGrp="1"/>
          </p:cNvSpPr>
          <p:nvPr>
            <p:ph type="pic" sz="quarter" idx="13"/>
          </p:nvPr>
        </p:nvSpPr>
        <p:spPr>
          <a:xfrm>
            <a:off x="6414075" y="2381204"/>
            <a:ext cx="3923725" cy="4064000"/>
          </a:xfrm>
          <a:prstGeom prst="rect">
            <a:avLst/>
          </a:prstGeom>
        </p:spPr>
        <p:txBody>
          <a:bodyPr/>
          <a:lstStyle>
            <a:lvl1pPr marL="0" indent="0">
              <a:buNone/>
              <a:defRPr/>
            </a:lvl1pPr>
          </a:lstStyle>
          <a:p>
            <a:endParaRPr lang="en-US" dirty="0"/>
          </a:p>
        </p:txBody>
      </p:sp>
      <p:sp>
        <p:nvSpPr>
          <p:cNvPr id="30" name="Text Placeholder 22">
            <a:extLst>
              <a:ext uri="{FF2B5EF4-FFF2-40B4-BE49-F238E27FC236}">
                <a16:creationId xmlns:a16="http://schemas.microsoft.com/office/drawing/2014/main" id="{A121BCBF-EFAE-5742-B2EE-13525945F070}"/>
              </a:ext>
            </a:extLst>
          </p:cNvPr>
          <p:cNvSpPr>
            <a:spLocks noGrp="1"/>
          </p:cNvSpPr>
          <p:nvPr>
            <p:ph type="body" sz="quarter" idx="15"/>
          </p:nvPr>
        </p:nvSpPr>
        <p:spPr>
          <a:xfrm>
            <a:off x="679831" y="2381204"/>
            <a:ext cx="5416169" cy="4064000"/>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1" name="Text Placeholder 14">
            <a:extLst>
              <a:ext uri="{FF2B5EF4-FFF2-40B4-BE49-F238E27FC236}">
                <a16:creationId xmlns:a16="http://schemas.microsoft.com/office/drawing/2014/main" id="{D41E32BA-ACD7-1D42-A338-D0D18680BA59}"/>
              </a:ext>
            </a:extLst>
          </p:cNvPr>
          <p:cNvSpPr>
            <a:spLocks noGrp="1"/>
          </p:cNvSpPr>
          <p:nvPr>
            <p:ph type="body" sz="quarter" idx="10"/>
          </p:nvPr>
        </p:nvSpPr>
        <p:spPr>
          <a:xfrm>
            <a:off x="7023100" y="455690"/>
            <a:ext cx="4635500" cy="1016440"/>
          </a:xfrm>
          <a:prstGeom prst="rect">
            <a:avLst/>
          </a:prstGeom>
        </p:spPr>
        <p:txBody>
          <a:bodyPr>
            <a:noAutofit/>
          </a:bodyPr>
          <a:lstStyle>
            <a:lvl1pPr marL="0" indent="0" algn="r">
              <a:buNone/>
              <a:def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Tree>
    <p:extLst>
      <p:ext uri="{BB962C8B-B14F-4D97-AF65-F5344CB8AC3E}">
        <p14:creationId xmlns:p14="http://schemas.microsoft.com/office/powerpoint/2010/main" val="392582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EADB84-2119-994E-8C63-24293C4D6687}"/>
              </a:ext>
            </a:extLst>
          </p:cNvPr>
          <p:cNvPicPr>
            <a:picLocks noChangeAspect="1"/>
          </p:cNvPicPr>
          <p:nvPr userDrawn="1"/>
        </p:nvPicPr>
        <p:blipFill>
          <a:blip r:embed="rId2"/>
          <a:srcRect/>
          <a:stretch/>
        </p:blipFill>
        <p:spPr>
          <a:xfrm>
            <a:off x="-13856" y="1390374"/>
            <a:ext cx="12205855" cy="5467627"/>
          </a:xfrm>
          <a:prstGeom prst="rect">
            <a:avLst/>
          </a:prstGeom>
        </p:spPr>
      </p:pic>
      <p:pic>
        <p:nvPicPr>
          <p:cNvPr id="9" name="Picture 8">
            <a:extLst>
              <a:ext uri="{FF2B5EF4-FFF2-40B4-BE49-F238E27FC236}">
                <a16:creationId xmlns:a16="http://schemas.microsoft.com/office/drawing/2014/main" id="{AABDE0D3-77EA-6B42-89A0-A77879A9B1B2}"/>
              </a:ext>
            </a:extLst>
          </p:cNvPr>
          <p:cNvPicPr>
            <a:picLocks noChangeAspect="1"/>
          </p:cNvPicPr>
          <p:nvPr userDrawn="1"/>
        </p:nvPicPr>
        <p:blipFill>
          <a:blip r:embed="rId3"/>
          <a:srcRect/>
          <a:stretch/>
        </p:blipFill>
        <p:spPr>
          <a:xfrm>
            <a:off x="10748873" y="5994022"/>
            <a:ext cx="1120260" cy="560130"/>
          </a:xfrm>
          <a:prstGeom prst="rect">
            <a:avLst/>
          </a:prstGeom>
        </p:spPr>
      </p:pic>
      <p:sp>
        <p:nvSpPr>
          <p:cNvPr id="10" name="Picture Placeholder 16">
            <a:extLst>
              <a:ext uri="{FF2B5EF4-FFF2-40B4-BE49-F238E27FC236}">
                <a16:creationId xmlns:a16="http://schemas.microsoft.com/office/drawing/2014/main" id="{86AC065D-4C48-9540-87F8-5DEFEEF0369C}"/>
              </a:ext>
            </a:extLst>
          </p:cNvPr>
          <p:cNvSpPr>
            <a:spLocks noGrp="1"/>
          </p:cNvSpPr>
          <p:nvPr>
            <p:ph type="pic" sz="quarter" idx="13"/>
          </p:nvPr>
        </p:nvSpPr>
        <p:spPr>
          <a:xfrm>
            <a:off x="6618387" y="1703047"/>
            <a:ext cx="5573612" cy="3696197"/>
          </a:xfrm>
          <a:prstGeom prst="rect">
            <a:avLst/>
          </a:prstGeom>
        </p:spPr>
        <p:txBody>
          <a:bodyPr/>
          <a:lstStyle>
            <a:lvl1pPr marL="0" indent="0">
              <a:buNone/>
              <a:defRPr/>
            </a:lvl1pPr>
          </a:lstStyle>
          <a:p>
            <a:endParaRPr lang="en-US" dirty="0"/>
          </a:p>
        </p:txBody>
      </p:sp>
      <p:sp>
        <p:nvSpPr>
          <p:cNvPr id="11" name="Text Placeholder 22">
            <a:extLst>
              <a:ext uri="{FF2B5EF4-FFF2-40B4-BE49-F238E27FC236}">
                <a16:creationId xmlns:a16="http://schemas.microsoft.com/office/drawing/2014/main" id="{2F314488-58AB-714B-B21E-99FE75D85F9F}"/>
              </a:ext>
            </a:extLst>
          </p:cNvPr>
          <p:cNvSpPr>
            <a:spLocks noGrp="1"/>
          </p:cNvSpPr>
          <p:nvPr>
            <p:ph type="body" sz="quarter" idx="15"/>
          </p:nvPr>
        </p:nvSpPr>
        <p:spPr>
          <a:xfrm>
            <a:off x="679831" y="1703047"/>
            <a:ext cx="5416169" cy="3696197"/>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12" name="Text Placeholder 14">
            <a:extLst>
              <a:ext uri="{FF2B5EF4-FFF2-40B4-BE49-F238E27FC236}">
                <a16:creationId xmlns:a16="http://schemas.microsoft.com/office/drawing/2014/main" id="{AA709F43-D815-C448-A0EC-AC74B3DE9E66}"/>
              </a:ext>
            </a:extLst>
          </p:cNvPr>
          <p:cNvSpPr>
            <a:spLocks noGrp="1"/>
          </p:cNvSpPr>
          <p:nvPr>
            <p:ph type="body" sz="quarter" idx="10"/>
          </p:nvPr>
        </p:nvSpPr>
        <p:spPr>
          <a:xfrm>
            <a:off x="677863" y="747946"/>
            <a:ext cx="5418137" cy="557391"/>
          </a:xfrm>
          <a:prstGeom prst="rect">
            <a:avLst/>
          </a:prstGeom>
        </p:spPr>
        <p:txBody>
          <a:bodyPr>
            <a:noAutofit/>
          </a:bodyPr>
          <a:lstStyle>
            <a:lvl1pPr marL="0" indent="0">
              <a:buNone/>
              <a:defRPr lang="en-US" sz="32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pic>
        <p:nvPicPr>
          <p:cNvPr id="8" name="Picture 7"/>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236726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CB3429-C1EA-CA4A-9FEF-0E8DD8646B3B}"/>
              </a:ext>
            </a:extLst>
          </p:cNvPr>
          <p:cNvPicPr>
            <a:picLocks noChangeAspect="1"/>
          </p:cNvPicPr>
          <p:nvPr userDrawn="1"/>
        </p:nvPicPr>
        <p:blipFill>
          <a:blip r:embed="rId2"/>
          <a:stretch>
            <a:fillRect/>
          </a:stretch>
        </p:blipFill>
        <p:spPr>
          <a:xfrm>
            <a:off x="-897147" y="0"/>
            <a:ext cx="13131150" cy="6858000"/>
          </a:xfrm>
          <a:prstGeom prst="rect">
            <a:avLst/>
          </a:prstGeom>
        </p:spPr>
      </p:pic>
      <p:sp>
        <p:nvSpPr>
          <p:cNvPr id="14" name="Oval 13">
            <a:extLst>
              <a:ext uri="{FF2B5EF4-FFF2-40B4-BE49-F238E27FC236}">
                <a16:creationId xmlns:a16="http://schemas.microsoft.com/office/drawing/2014/main" id="{5FB3161E-1415-F24F-B9B3-BD39A1AAED67}"/>
              </a:ext>
            </a:extLst>
          </p:cNvPr>
          <p:cNvSpPr/>
          <p:nvPr userDrawn="1"/>
        </p:nvSpPr>
        <p:spPr>
          <a:xfrm>
            <a:off x="7168850" y="2134688"/>
            <a:ext cx="1999281" cy="19992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2422AF2F-0C70-0D41-ACBF-0BF603DD0D08}"/>
              </a:ext>
            </a:extLst>
          </p:cNvPr>
          <p:cNvSpPr txBox="1">
            <a:spLocks/>
          </p:cNvSpPr>
          <p:nvPr userDrawn="1"/>
        </p:nvSpPr>
        <p:spPr>
          <a:xfrm>
            <a:off x="980659" y="4468760"/>
            <a:ext cx="5194853" cy="18968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a:extLst>
              <a:ext uri="{FF2B5EF4-FFF2-40B4-BE49-F238E27FC236}">
                <a16:creationId xmlns:a16="http://schemas.microsoft.com/office/drawing/2014/main" id="{6F39B6F6-2738-7F46-97FF-CFE38FE6CA85}"/>
              </a:ext>
            </a:extLst>
          </p:cNvPr>
          <p:cNvSpPr/>
          <p:nvPr userDrawn="1"/>
        </p:nvSpPr>
        <p:spPr>
          <a:xfrm>
            <a:off x="9553841" y="2134688"/>
            <a:ext cx="1999281" cy="19992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4">
            <a:extLst>
              <a:ext uri="{FF2B5EF4-FFF2-40B4-BE49-F238E27FC236}">
                <a16:creationId xmlns:a16="http://schemas.microsoft.com/office/drawing/2014/main" id="{68F76287-ABB5-1646-BAF1-F5E1C5706A4D}"/>
              </a:ext>
            </a:extLst>
          </p:cNvPr>
          <p:cNvSpPr>
            <a:spLocks noGrp="1"/>
          </p:cNvSpPr>
          <p:nvPr>
            <p:ph type="body" sz="quarter" idx="10"/>
          </p:nvPr>
        </p:nvSpPr>
        <p:spPr>
          <a:xfrm>
            <a:off x="677863" y="941209"/>
            <a:ext cx="4286023" cy="557391"/>
          </a:xfrm>
          <a:prstGeom prst="rect">
            <a:avLst/>
          </a:prstGeom>
        </p:spPr>
        <p:txBody>
          <a:bodyPr>
            <a:noAutofit/>
          </a:bodyPr>
          <a:lstStyle>
            <a:lvl1pPr marL="0" indent="0">
              <a:buNone/>
              <a:defRPr lang="en-US" sz="3200" b="1" kern="1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26" name="Text Placeholder 14">
            <a:extLst>
              <a:ext uri="{FF2B5EF4-FFF2-40B4-BE49-F238E27FC236}">
                <a16:creationId xmlns:a16="http://schemas.microsoft.com/office/drawing/2014/main" id="{D41D7828-57AB-C24B-9EB9-51272BEF0862}"/>
              </a:ext>
            </a:extLst>
          </p:cNvPr>
          <p:cNvSpPr>
            <a:spLocks noGrp="1"/>
          </p:cNvSpPr>
          <p:nvPr>
            <p:ph type="body" sz="quarter" idx="11"/>
          </p:nvPr>
        </p:nvSpPr>
        <p:spPr>
          <a:xfrm>
            <a:off x="6854729" y="941209"/>
            <a:ext cx="4286023" cy="557391"/>
          </a:xfrm>
          <a:prstGeom prst="rect">
            <a:avLst/>
          </a:prstGeom>
        </p:spPr>
        <p:txBody>
          <a:bodyPr>
            <a:noAutofit/>
          </a:bodyPr>
          <a:lstStyle>
            <a:lvl1pPr marL="0" indent="0">
              <a:buNone/>
              <a:def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Click to edit</a:t>
            </a:r>
            <a:endParaRPr lang="en-US" dirty="0"/>
          </a:p>
        </p:txBody>
      </p:sp>
      <p:sp>
        <p:nvSpPr>
          <p:cNvPr id="29" name="Text Placeholder 22">
            <a:extLst>
              <a:ext uri="{FF2B5EF4-FFF2-40B4-BE49-F238E27FC236}">
                <a16:creationId xmlns:a16="http://schemas.microsoft.com/office/drawing/2014/main" id="{E822E9E8-B8DB-E64C-A9C9-72C256A99DD9}"/>
              </a:ext>
            </a:extLst>
          </p:cNvPr>
          <p:cNvSpPr>
            <a:spLocks noGrp="1"/>
          </p:cNvSpPr>
          <p:nvPr>
            <p:ph type="body" sz="quarter" idx="15"/>
          </p:nvPr>
        </p:nvSpPr>
        <p:spPr>
          <a:xfrm>
            <a:off x="679831" y="4399438"/>
            <a:ext cx="5416169" cy="903038"/>
          </a:xfrm>
          <a:prstGeom prst="rect">
            <a:avLst/>
          </a:prstGeom>
        </p:spPr>
        <p:txBody>
          <a:bodyPr>
            <a:normAutofit/>
          </a:bodyPr>
          <a:lstStyle>
            <a:lvl1pPr marL="0" indent="0">
              <a:buNone/>
              <a:defRPr lang="en-GB" sz="1400" kern="1200" dirty="0" smtClean="0">
                <a:solidFill>
                  <a:srgbClr val="2D444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0" name="Text Placeholder 22">
            <a:extLst>
              <a:ext uri="{FF2B5EF4-FFF2-40B4-BE49-F238E27FC236}">
                <a16:creationId xmlns:a16="http://schemas.microsoft.com/office/drawing/2014/main" id="{D45F9B2C-43F4-394D-890E-900AD01920E4}"/>
              </a:ext>
            </a:extLst>
          </p:cNvPr>
          <p:cNvSpPr>
            <a:spLocks noGrp="1"/>
          </p:cNvSpPr>
          <p:nvPr>
            <p:ph type="body" sz="quarter" idx="16"/>
          </p:nvPr>
        </p:nvSpPr>
        <p:spPr>
          <a:xfrm>
            <a:off x="679831" y="5593756"/>
            <a:ext cx="5416169" cy="609570"/>
          </a:xfrm>
          <a:prstGeom prst="rect">
            <a:avLst/>
          </a:prstGeom>
        </p:spPr>
        <p:txBody>
          <a:bodyPr>
            <a:normAutofit/>
          </a:bodyPr>
          <a:lstStyle>
            <a:lvl1pPr marL="0" indent="0">
              <a:buNone/>
              <a:defRPr lang="en-GB" sz="2000" b="1" kern="1200" dirty="0" smtClean="0">
                <a:solidFill>
                  <a:srgbClr val="6E192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1" name="Picture Placeholder 16">
            <a:extLst>
              <a:ext uri="{FF2B5EF4-FFF2-40B4-BE49-F238E27FC236}">
                <a16:creationId xmlns:a16="http://schemas.microsoft.com/office/drawing/2014/main" id="{10B74F14-5677-1047-BFFA-93D7D73DA9F1}"/>
              </a:ext>
            </a:extLst>
          </p:cNvPr>
          <p:cNvSpPr>
            <a:spLocks noGrp="1"/>
          </p:cNvSpPr>
          <p:nvPr>
            <p:ph type="pic" sz="quarter" idx="13"/>
          </p:nvPr>
        </p:nvSpPr>
        <p:spPr>
          <a:xfrm>
            <a:off x="677863" y="1854510"/>
            <a:ext cx="4286023" cy="2279459"/>
          </a:xfrm>
          <a:prstGeom prst="rect">
            <a:avLst/>
          </a:prstGeom>
        </p:spPr>
        <p:txBody>
          <a:bodyPr/>
          <a:lstStyle>
            <a:lvl1pPr marL="0" indent="0">
              <a:buNone/>
              <a:defRPr/>
            </a:lvl1pPr>
          </a:lstStyle>
          <a:p>
            <a:endParaRPr lang="en-US" dirty="0"/>
          </a:p>
        </p:txBody>
      </p:sp>
      <p:sp>
        <p:nvSpPr>
          <p:cNvPr id="32" name="Text Placeholder 22">
            <a:extLst>
              <a:ext uri="{FF2B5EF4-FFF2-40B4-BE49-F238E27FC236}">
                <a16:creationId xmlns:a16="http://schemas.microsoft.com/office/drawing/2014/main" id="{1D932728-1960-3340-BA79-43426F0F2AF3}"/>
              </a:ext>
            </a:extLst>
          </p:cNvPr>
          <p:cNvSpPr>
            <a:spLocks noGrp="1"/>
          </p:cNvSpPr>
          <p:nvPr>
            <p:ph type="body" sz="quarter" idx="17"/>
          </p:nvPr>
        </p:nvSpPr>
        <p:spPr>
          <a:xfrm>
            <a:off x="7397013" y="4561663"/>
            <a:ext cx="1898985" cy="289294"/>
          </a:xfrm>
          <a:prstGeom prst="rect">
            <a:avLst/>
          </a:prstGeom>
        </p:spPr>
        <p:txBody>
          <a:bodyPr>
            <a:normAutofit/>
          </a:bodyPr>
          <a:lstStyle>
            <a:lvl1pPr marL="0" indent="0">
              <a:buNone/>
              <a:defRPr lang="en-GB" sz="1400" b="1" kern="1200" dirty="0" smtClean="0">
                <a:solidFill>
                  <a:srgbClr val="6E192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3" name="Text Placeholder 22">
            <a:extLst>
              <a:ext uri="{FF2B5EF4-FFF2-40B4-BE49-F238E27FC236}">
                <a16:creationId xmlns:a16="http://schemas.microsoft.com/office/drawing/2014/main" id="{0D579549-636D-D747-8106-01B338B600E0}"/>
              </a:ext>
            </a:extLst>
          </p:cNvPr>
          <p:cNvSpPr>
            <a:spLocks noGrp="1"/>
          </p:cNvSpPr>
          <p:nvPr>
            <p:ph type="body" sz="quarter" idx="18"/>
          </p:nvPr>
        </p:nvSpPr>
        <p:spPr>
          <a:xfrm>
            <a:off x="7397013" y="4960498"/>
            <a:ext cx="1898985" cy="289294"/>
          </a:xfrm>
          <a:prstGeom prst="rect">
            <a:avLst/>
          </a:prstGeom>
        </p:spPr>
        <p:txBody>
          <a:bodyPr>
            <a:normAutofit/>
          </a:bodyPr>
          <a:lstStyle>
            <a:lvl1pPr marL="0" indent="0">
              <a:buNone/>
              <a:defRPr lang="en-GB" sz="1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4" name="Text Placeholder 22">
            <a:extLst>
              <a:ext uri="{FF2B5EF4-FFF2-40B4-BE49-F238E27FC236}">
                <a16:creationId xmlns:a16="http://schemas.microsoft.com/office/drawing/2014/main" id="{B6B4EE0C-7E18-C94D-9460-41FC720E3D9B}"/>
              </a:ext>
            </a:extLst>
          </p:cNvPr>
          <p:cNvSpPr>
            <a:spLocks noGrp="1"/>
          </p:cNvSpPr>
          <p:nvPr>
            <p:ph type="body" sz="quarter" idx="19"/>
          </p:nvPr>
        </p:nvSpPr>
        <p:spPr>
          <a:xfrm>
            <a:off x="7397013" y="5330149"/>
            <a:ext cx="1898985" cy="289294"/>
          </a:xfrm>
          <a:prstGeom prst="rect">
            <a:avLst/>
          </a:prstGeom>
        </p:spPr>
        <p:txBody>
          <a:bodyPr>
            <a:normAutofit/>
          </a:bodyPr>
          <a:lstStyle>
            <a:lvl1pPr marL="0" indent="0">
              <a:buNone/>
              <a:defRPr lang="en-GB" sz="1400" b="1"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5" name="Text Placeholder 22">
            <a:extLst>
              <a:ext uri="{FF2B5EF4-FFF2-40B4-BE49-F238E27FC236}">
                <a16:creationId xmlns:a16="http://schemas.microsoft.com/office/drawing/2014/main" id="{4B42970F-D2F8-EF41-8F5F-2A7F3C67B097}"/>
              </a:ext>
            </a:extLst>
          </p:cNvPr>
          <p:cNvSpPr>
            <a:spLocks noGrp="1"/>
          </p:cNvSpPr>
          <p:nvPr>
            <p:ph type="body" sz="quarter" idx="20"/>
          </p:nvPr>
        </p:nvSpPr>
        <p:spPr>
          <a:xfrm>
            <a:off x="9825668" y="4561663"/>
            <a:ext cx="1898985" cy="289294"/>
          </a:xfrm>
          <a:prstGeom prst="rect">
            <a:avLst/>
          </a:prstGeom>
        </p:spPr>
        <p:txBody>
          <a:bodyPr>
            <a:normAutofit/>
          </a:bodyPr>
          <a:lstStyle>
            <a:lvl1pPr marL="0" indent="0">
              <a:buNone/>
              <a:defRPr lang="en-GB" sz="1400" b="1" kern="1200" dirty="0" smtClean="0">
                <a:solidFill>
                  <a:srgbClr val="6E1920"/>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6" name="Text Placeholder 22">
            <a:extLst>
              <a:ext uri="{FF2B5EF4-FFF2-40B4-BE49-F238E27FC236}">
                <a16:creationId xmlns:a16="http://schemas.microsoft.com/office/drawing/2014/main" id="{8F0004D3-0DF6-C644-BF3B-0057EF3A1BC5}"/>
              </a:ext>
            </a:extLst>
          </p:cNvPr>
          <p:cNvSpPr>
            <a:spLocks noGrp="1"/>
          </p:cNvSpPr>
          <p:nvPr>
            <p:ph type="body" sz="quarter" idx="21"/>
          </p:nvPr>
        </p:nvSpPr>
        <p:spPr>
          <a:xfrm>
            <a:off x="9825668" y="4960498"/>
            <a:ext cx="1898985" cy="289294"/>
          </a:xfrm>
          <a:prstGeom prst="rect">
            <a:avLst/>
          </a:prstGeom>
        </p:spPr>
        <p:txBody>
          <a:bodyPr>
            <a:normAutofit/>
          </a:bodyPr>
          <a:lstStyle>
            <a:lvl1pPr marL="0" indent="0">
              <a:buNone/>
              <a:defRPr lang="en-GB" sz="1400"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sp>
        <p:nvSpPr>
          <p:cNvPr id="37" name="Text Placeholder 22">
            <a:extLst>
              <a:ext uri="{FF2B5EF4-FFF2-40B4-BE49-F238E27FC236}">
                <a16:creationId xmlns:a16="http://schemas.microsoft.com/office/drawing/2014/main" id="{F5853DB8-AC4A-A447-B3D4-4D8AE60D0A0C}"/>
              </a:ext>
            </a:extLst>
          </p:cNvPr>
          <p:cNvSpPr>
            <a:spLocks noGrp="1"/>
          </p:cNvSpPr>
          <p:nvPr>
            <p:ph type="body" sz="quarter" idx="22"/>
          </p:nvPr>
        </p:nvSpPr>
        <p:spPr>
          <a:xfrm>
            <a:off x="9825668" y="5330149"/>
            <a:ext cx="1898985" cy="289294"/>
          </a:xfrm>
          <a:prstGeom prst="rect">
            <a:avLst/>
          </a:prstGeom>
        </p:spPr>
        <p:txBody>
          <a:bodyPr>
            <a:normAutofit/>
          </a:bodyPr>
          <a:lstStyle>
            <a:lvl1pPr marL="0" indent="0">
              <a:buNone/>
              <a:defRPr lang="en-GB" sz="1400" b="1" kern="1200"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a:defRPr lang="en-GB" sz="1400" kern="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a:defRPr lang="en-US" sz="1400" kern="1200" dirty="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dirty="0"/>
              <a:t>Click to edit</a:t>
            </a:r>
          </a:p>
        </p:txBody>
      </p:sp>
      <p:pic>
        <p:nvPicPr>
          <p:cNvPr id="17" name="Picture 16"/>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39900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5.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629585"/>
      </p:ext>
    </p:extLst>
  </p:cSld>
  <p:clrMap bg1="lt1" tx1="dk1" bg2="lt2" tx2="dk2" accent1="accent1" accent2="accent2" accent3="accent3" accent4="accent4" accent5="accent5" accent6="accent6" hlink="hlink" folHlink="folHlink"/>
  <p:sldLayoutIdLst>
    <p:sldLayoutId id="2147483710" r:id="rId1"/>
    <p:sldLayoutId id="2147483720" r:id="rId2"/>
    <p:sldLayoutId id="2147483711" r:id="rId3"/>
    <p:sldLayoutId id="2147483712" r:id="rId4"/>
    <p:sldLayoutId id="2147483713" r:id="rId5"/>
    <p:sldLayoutId id="2147483714" r:id="rId6"/>
    <p:sldLayoutId id="2147483721" r:id="rId7"/>
    <p:sldLayoutId id="2147483722" r:id="rId8"/>
    <p:sldLayoutId id="2147483723" r:id="rId9"/>
    <p:sldLayoutId id="2147483724" r:id="rId10"/>
    <p:sldLayoutId id="2147483715" r:id="rId11"/>
    <p:sldLayoutId id="2147483716" r:id="rId12"/>
    <p:sldLayoutId id="2147483725" r:id="rId13"/>
    <p:sldLayoutId id="2147483759" r:id="rId14"/>
    <p:sldLayoutId id="21474838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4"/>
            <a:ext cx="12192000" cy="84137"/>
          </a:xfrm>
          <a:prstGeom prst="rect">
            <a:avLst/>
          </a:prstGeom>
          <a:solidFill>
            <a:srgbClr val="7CC7EC">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29" name="Rectangle 28"/>
          <p:cNvSpPr/>
          <p:nvPr/>
        </p:nvSpPr>
        <p:spPr>
          <a:xfrm>
            <a:off x="0" y="0"/>
            <a:ext cx="12192000" cy="311150"/>
          </a:xfrm>
          <a:prstGeom prst="rect">
            <a:avLst/>
          </a:prstGeom>
          <a:solidFill>
            <a:srgbClr val="00B0F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0" name="Rectangle 29"/>
          <p:cNvSpPr/>
          <p:nvPr/>
        </p:nvSpPr>
        <p:spPr>
          <a:xfrm>
            <a:off x="0" y="307976"/>
            <a:ext cx="12192000" cy="92075"/>
          </a:xfrm>
          <a:prstGeom prst="rect">
            <a:avLst/>
          </a:prstGeom>
          <a:solidFill>
            <a:srgbClr val="66CCFF"/>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useBgFill="1">
        <p:nvSpPr>
          <p:cNvPr id="33" name="Rounded Rectangle 32"/>
          <p:cNvSpPr/>
          <p:nvPr/>
        </p:nvSpPr>
        <p:spPr bwMode="white">
          <a:xfrm>
            <a:off x="7209367" y="496889"/>
            <a:ext cx="408516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sz="1800" dirty="0">
              <a:solidFill>
                <a:prstClr val="white"/>
              </a:solidFill>
            </a:endParaRPr>
          </a:p>
        </p:txBody>
      </p:sp>
      <p:sp>
        <p:nvSpPr>
          <p:cNvPr id="1039" name="Title Placeholder 21"/>
          <p:cNvSpPr>
            <a:spLocks noGrp="1"/>
          </p:cNvSpPr>
          <p:nvPr>
            <p:ph type="title"/>
          </p:nvPr>
        </p:nvSpPr>
        <p:spPr bwMode="auto">
          <a:xfrm>
            <a:off x="0" y="456182"/>
            <a:ext cx="1097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0" name="Text Placeholder 12"/>
          <p:cNvSpPr>
            <a:spLocks noGrp="1"/>
          </p:cNvSpPr>
          <p:nvPr>
            <p:ph type="body" idx="1"/>
          </p:nvPr>
        </p:nvSpPr>
        <p:spPr bwMode="auto">
          <a:xfrm>
            <a:off x="0" y="1659733"/>
            <a:ext cx="109728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5724674"/>
            <a:ext cx="678190" cy="1133326"/>
          </a:xfrm>
          <a:prstGeom prst="rect">
            <a:avLst/>
          </a:prstGeom>
          <a:noFill/>
          <a:ln>
            <a:noFill/>
          </a:ln>
        </p:spPr>
      </p:pic>
    </p:spTree>
    <p:extLst>
      <p:ext uri="{BB962C8B-B14F-4D97-AF65-F5344CB8AC3E}">
        <p14:creationId xmlns:p14="http://schemas.microsoft.com/office/powerpoint/2010/main" val="2895124767"/>
      </p:ext>
    </p:extLst>
  </p:cSld>
  <p:clrMap bg1="lt1" tx1="dk1" bg2="lt2" tx2="dk2" accent1="accent1" accent2="accent2" accent3="accent3" accent4="accent4" accent5="accent5" accent6="accent6" hlink="hlink" folHlink="folHlink"/>
  <p:sldLayoutIdLst>
    <p:sldLayoutId id="2147483729" r:id="rId1"/>
    <p:sldLayoutId id="2147483732" r:id="rId2"/>
  </p:sldLayoutIdLst>
  <p:txStyles>
    <p:titleStyle>
      <a:lvl1pPr algn="l" rtl="0" eaLnBrk="0" fontAlgn="base" hangingPunct="0">
        <a:spcBef>
          <a:spcPct val="0"/>
        </a:spcBef>
        <a:spcAft>
          <a:spcPct val="0"/>
        </a:spcAft>
        <a:defRPr sz="4000" kern="1200">
          <a:solidFill>
            <a:srgbClr val="F1601F"/>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FA8716"/>
        </a:buClr>
        <a:buFont typeface="Georgia" pitchFamily="18" charset="0"/>
        <a:buChar char="•"/>
        <a:defRPr sz="2800" kern="1200">
          <a:solidFill>
            <a:srgbClr val="5F5F5F"/>
          </a:solidFill>
          <a:latin typeface="Arial" panose="020B0604020202020204" pitchFamily="34" charset="0"/>
          <a:ea typeface="+mn-ea"/>
          <a:cs typeface="Arial" panose="020B0604020202020204" pitchFamily="34" charset="0"/>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rgbClr val="5F5F5F"/>
          </a:solidFill>
          <a:latin typeface="Arial" panose="020B0604020202020204" pitchFamily="34" charset="0"/>
          <a:ea typeface="+mn-ea"/>
          <a:cs typeface="Arial" panose="020B0604020202020204" pitchFamily="34" charset="0"/>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rgbClr val="5F5F5F"/>
          </a:solidFill>
          <a:latin typeface="Arial" panose="020B0604020202020204" pitchFamily="34" charset="0"/>
          <a:ea typeface="+mn-ea"/>
          <a:cs typeface="Arial" panose="020B0604020202020204" pitchFamily="34" charset="0"/>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rgbClr val="5F5F5F"/>
          </a:solidFill>
          <a:latin typeface="Arial" panose="020B0604020202020204" pitchFamily="34" charset="0"/>
          <a:ea typeface="+mn-ea"/>
          <a:cs typeface="Arial" panose="020B0604020202020204" pitchFamily="34" charset="0"/>
        </a:defRPr>
      </a:lvl4pPr>
      <a:lvl5pPr marL="1389063" indent="-182563" algn="l" rtl="0" eaLnBrk="0" fontAlgn="base" hangingPunct="0">
        <a:spcBef>
          <a:spcPts val="300"/>
        </a:spcBef>
        <a:spcAft>
          <a:spcPct val="0"/>
        </a:spcAft>
        <a:buClr>
          <a:srgbClr val="FA8716"/>
        </a:buClr>
        <a:buFont typeface="Georgia" pitchFamily="18" charset="0"/>
        <a:buChar char="▫"/>
        <a:defRPr sz="2000" kern="1200">
          <a:solidFill>
            <a:srgbClr val="5F5F5F"/>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039E1C-F0E0-78F9-A1F7-361424C67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55B68CA2-899E-2BED-9CE9-122FDD378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296F117-EF7B-EBE5-B65A-3F052A89A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16C6686-D577-4AF8-A442-C9D12464BA59}" type="datetime1">
              <a:rPr lang="fr-FR" smtClean="0">
                <a:solidFill>
                  <a:srgbClr val="2A3049"/>
                </a:solidFill>
              </a:rPr>
              <a:pPr/>
              <a:t>13/12/2022</a:t>
            </a:fld>
            <a:endParaRPr lang="fr-FR" dirty="0">
              <a:solidFill>
                <a:srgbClr val="2A3049"/>
              </a:solidFill>
            </a:endParaRPr>
          </a:p>
        </p:txBody>
      </p:sp>
      <p:sp>
        <p:nvSpPr>
          <p:cNvPr id="5" name="Espace réservé du pied de page 4">
            <a:extLst>
              <a:ext uri="{FF2B5EF4-FFF2-40B4-BE49-F238E27FC236}">
                <a16:creationId xmlns:a16="http://schemas.microsoft.com/office/drawing/2014/main" id="{ECA08BD8-5893-5F89-ABB9-DABBAEA16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fr-FR" dirty="0">
              <a:solidFill>
                <a:srgbClr val="2A3049"/>
              </a:solidFill>
            </a:endParaRPr>
          </a:p>
        </p:txBody>
      </p:sp>
      <p:pic>
        <p:nvPicPr>
          <p:cNvPr id="7" name="Image 6">
            <a:extLst>
              <a:ext uri="{FF2B5EF4-FFF2-40B4-BE49-F238E27FC236}">
                <a16:creationId xmlns:a16="http://schemas.microsoft.com/office/drawing/2014/main" id="{9E3F44BF-80FD-EC23-EC38-37A530C57BDF}"/>
              </a:ext>
            </a:extLst>
          </p:cNvPr>
          <p:cNvPicPr>
            <a:picLocks noChangeAspect="1"/>
          </p:cNvPicPr>
          <p:nvPr/>
        </p:nvPicPr>
        <p:blipFill>
          <a:blip r:embed="rId13"/>
          <a:stretch>
            <a:fillRect/>
          </a:stretch>
        </p:blipFill>
        <p:spPr>
          <a:xfrm>
            <a:off x="10162032" y="6264140"/>
            <a:ext cx="2029968" cy="593859"/>
          </a:xfrm>
          <a:prstGeom prst="rect">
            <a:avLst/>
          </a:prstGeom>
        </p:spPr>
      </p:pic>
    </p:spTree>
    <p:extLst>
      <p:ext uri="{BB962C8B-B14F-4D97-AF65-F5344CB8AC3E}">
        <p14:creationId xmlns:p14="http://schemas.microsoft.com/office/powerpoint/2010/main" val="264088371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wipe/>
  </p:transition>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emf"/><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AA0E3-40F4-6447-9A07-9626C7BA6C5C}"/>
              </a:ext>
            </a:extLst>
          </p:cNvPr>
          <p:cNvPicPr>
            <a:picLocks noChangeAspect="1"/>
          </p:cNvPicPr>
          <p:nvPr/>
        </p:nvPicPr>
        <p:blipFill>
          <a:blip r:embed="rId3"/>
          <a:srcRect/>
          <a:stretch/>
        </p:blipFill>
        <p:spPr>
          <a:xfrm>
            <a:off x="0" y="31134"/>
            <a:ext cx="12192000" cy="6858000"/>
          </a:xfrm>
          <a:prstGeom prst="rect">
            <a:avLst/>
          </a:prstGeom>
        </p:spPr>
      </p:pic>
      <p:sp>
        <p:nvSpPr>
          <p:cNvPr id="5" name="TextBox 4">
            <a:extLst>
              <a:ext uri="{FF2B5EF4-FFF2-40B4-BE49-F238E27FC236}">
                <a16:creationId xmlns:a16="http://schemas.microsoft.com/office/drawing/2014/main" id="{7F10E725-5E35-F649-88D9-0B71C53EEF88}"/>
              </a:ext>
            </a:extLst>
          </p:cNvPr>
          <p:cNvSpPr txBox="1"/>
          <p:nvPr/>
        </p:nvSpPr>
        <p:spPr>
          <a:xfrm>
            <a:off x="348233" y="2483630"/>
            <a:ext cx="10891158" cy="2880789"/>
          </a:xfrm>
          <a:prstGeom prst="rect">
            <a:avLst/>
          </a:prstGeom>
          <a:noFill/>
        </p:spPr>
        <p:txBody>
          <a:bodyPr wrap="square" rtlCol="0">
            <a:spAutoFit/>
          </a:bodyPr>
          <a:lstStyle/>
          <a:p>
            <a:pPr algn="ctr">
              <a:lnSpc>
                <a:spcPct val="120000"/>
              </a:lnSpc>
            </a:pPr>
            <a:r>
              <a:rPr lang="en-US" sz="3600" b="1" dirty="0">
                <a:solidFill>
                  <a:srgbClr val="6E1920"/>
                </a:solidFill>
                <a:latin typeface="Open Sans" panose="020B0606030504020204" pitchFamily="34" charset="0"/>
                <a:ea typeface="Open Sans" panose="020B0606030504020204" pitchFamily="34" charset="0"/>
                <a:cs typeface="Open Sans" panose="020B0606030504020204" pitchFamily="34" charset="0"/>
              </a:rPr>
              <a:t>ESG Standards and Frameworks for </a:t>
            </a:r>
          </a:p>
          <a:p>
            <a:pPr algn="ctr">
              <a:lnSpc>
                <a:spcPct val="120000"/>
              </a:lnSpc>
            </a:pPr>
            <a:r>
              <a:rPr lang="en-US" sz="3600" b="1" dirty="0">
                <a:solidFill>
                  <a:srgbClr val="6E1920"/>
                </a:solidFill>
                <a:latin typeface="Open Sans" panose="020B0606030504020204" pitchFamily="34" charset="0"/>
                <a:ea typeface="Open Sans" panose="020B0606030504020204" pitchFamily="34" charset="0"/>
                <a:cs typeface="Open Sans" panose="020B0606030504020204" pitchFamily="34" charset="0"/>
              </a:rPr>
              <a:t>Green Finance </a:t>
            </a:r>
          </a:p>
          <a:p>
            <a:pPr algn="ctr">
              <a:lnSpc>
                <a:spcPct val="120000"/>
              </a:lnSpc>
            </a:pPr>
            <a:endParaRPr lang="en-US" sz="3600" b="1" dirty="0">
              <a:solidFill>
                <a:srgbClr val="6E1920"/>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20000"/>
              </a:lnSpc>
            </a:pPr>
            <a:r>
              <a:rPr lang="en-US" sz="2800" b="1" dirty="0">
                <a:solidFill>
                  <a:srgbClr val="6E1920"/>
                </a:solidFill>
                <a:latin typeface="Open Sans" panose="020B0606030504020204" pitchFamily="34" charset="0"/>
                <a:ea typeface="Open Sans" panose="020B0606030504020204" pitchFamily="34" charset="0"/>
                <a:cs typeface="Open Sans" panose="020B0606030504020204" pitchFamily="34" charset="0"/>
              </a:rPr>
              <a:t>14th December 2022</a:t>
            </a:r>
          </a:p>
          <a:p>
            <a:endParaRPr lang="en-US" dirty="0"/>
          </a:p>
        </p:txBody>
      </p:sp>
      <p:pic>
        <p:nvPicPr>
          <p:cNvPr id="10" name="Picture 9">
            <a:extLst>
              <a:ext uri="{FF2B5EF4-FFF2-40B4-BE49-F238E27FC236}">
                <a16:creationId xmlns:a16="http://schemas.microsoft.com/office/drawing/2014/main" id="{E9F4E9A9-97EC-CF4B-AE16-F9FF71DBAEDA}"/>
              </a:ext>
            </a:extLst>
          </p:cNvPr>
          <p:cNvPicPr>
            <a:picLocks noChangeAspect="1"/>
          </p:cNvPicPr>
          <p:nvPr/>
        </p:nvPicPr>
        <p:blipFill>
          <a:blip r:embed="rId4"/>
          <a:stretch>
            <a:fillRect/>
          </a:stretch>
        </p:blipFill>
        <p:spPr>
          <a:xfrm>
            <a:off x="10058401" y="5547750"/>
            <a:ext cx="1702191" cy="851096"/>
          </a:xfrm>
          <a:prstGeom prst="rect">
            <a:avLst/>
          </a:prstGeom>
        </p:spPr>
      </p:pic>
    </p:spTree>
    <p:extLst>
      <p:ext uri="{BB962C8B-B14F-4D97-AF65-F5344CB8AC3E}">
        <p14:creationId xmlns:p14="http://schemas.microsoft.com/office/powerpoint/2010/main" val="3364059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p:nvPr/>
        </p:nvSpPr>
        <p:spPr>
          <a:xfrm>
            <a:off x="1" y="0"/>
            <a:ext cx="2792414" cy="6858000"/>
          </a:xfrm>
          <a:prstGeom prst="rect">
            <a:avLst/>
          </a:prstGeom>
          <a:solidFill>
            <a:srgbClr val="BFBFBF">
              <a:alpha val="49803"/>
            </a:srgbClr>
          </a:solidFill>
          <a:ln>
            <a:noFill/>
          </a:ln>
        </p:spPr>
        <p:txBody>
          <a:bodyPr lIns="90930" tIns="45452" rIns="90930" bIns="45452" anchor="ctr"/>
          <a:lstStyle/>
          <a:p>
            <a:pPr algn="ctr">
              <a:defRPr/>
            </a:pPr>
            <a:endParaRPr sz="1759" dirty="0">
              <a:solidFill>
                <a:schemeClr val="lt1"/>
              </a:solidFill>
              <a:latin typeface="Times New Roman"/>
              <a:ea typeface="Times New Roman"/>
              <a:cs typeface="Times New Roman"/>
              <a:sym typeface="Times New Roman"/>
            </a:endParaRPr>
          </a:p>
        </p:txBody>
      </p:sp>
      <p:sp>
        <p:nvSpPr>
          <p:cNvPr id="587" name="Shape 587"/>
          <p:cNvSpPr txBox="1"/>
          <p:nvPr/>
        </p:nvSpPr>
        <p:spPr>
          <a:xfrm>
            <a:off x="488952" y="1054504"/>
            <a:ext cx="2063750" cy="2837988"/>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1</a:t>
            </a:r>
            <a:r>
              <a:rPr lang="en" sz="2400" i="1" dirty="0">
                <a:solidFill>
                  <a:srgbClr val="595959"/>
                </a:solidFill>
                <a:latin typeface="Arial" panose="020B0604020202020204" pitchFamily="34" charset="0"/>
                <a:ea typeface="Cantarell"/>
                <a:cs typeface="Arial" panose="020B0604020202020204" pitchFamily="34" charset="0"/>
                <a:sym typeface="Cantarell"/>
              </a:rPr>
              <a:t>: </a:t>
            </a:r>
          </a:p>
          <a:p>
            <a:r>
              <a:rPr lang="en" sz="2400" i="1" dirty="0">
                <a:solidFill>
                  <a:srgbClr val="595959"/>
                </a:solidFill>
                <a:latin typeface="Arial" panose="020B0604020202020204" pitchFamily="34" charset="0"/>
                <a:cs typeface="Arial" panose="020B0604020202020204" pitchFamily="34" charset="0"/>
                <a:sym typeface="Cantarell"/>
              </a:rPr>
              <a:t>Social Strategy</a:t>
            </a:r>
            <a:endParaRPr sz="2400" dirty="0">
              <a:solidFill>
                <a:srgbClr val="595959"/>
              </a:solidFill>
              <a:latin typeface="Arial" panose="020B0604020202020204" pitchFamily="34" charset="0"/>
              <a:ea typeface="Cantarell"/>
              <a:cs typeface="Arial" panose="020B0604020202020204" pitchFamily="34" charset="0"/>
              <a:sym typeface="Cantarell"/>
            </a:endParaRPr>
          </a:p>
          <a:p>
            <a:pPr>
              <a:defRPr/>
            </a:pPr>
            <a:endParaRPr sz="2400" dirty="0">
              <a:solidFill>
                <a:srgbClr val="595959"/>
              </a:solidFill>
              <a:latin typeface="Arial" panose="020B0604020202020204" pitchFamily="34" charset="0"/>
              <a:ea typeface="Cantarell"/>
              <a:cs typeface="Arial" panose="020B0604020202020204" pitchFamily="34" charset="0"/>
              <a:sym typeface="Cantarell"/>
            </a:endParaRPr>
          </a:p>
        </p:txBody>
      </p:sp>
      <p:sp>
        <p:nvSpPr>
          <p:cNvPr id="588" name="Shape 588"/>
          <p:cNvSpPr txBox="1"/>
          <p:nvPr/>
        </p:nvSpPr>
        <p:spPr>
          <a:xfrm>
            <a:off x="4239727" y="2868613"/>
            <a:ext cx="6346209" cy="1790700"/>
          </a:xfrm>
          <a:prstGeom prst="rect">
            <a:avLst/>
          </a:prstGeom>
          <a:noFill/>
          <a:ln>
            <a:noFill/>
          </a:ln>
        </p:spPr>
        <p:txBody>
          <a:bodyPr lIns="90930" tIns="45452" rIns="90930" bIns="45452"/>
          <a:lstStyle/>
          <a:p>
            <a:pPr marL="341048" indent="-328417">
              <a:buClr>
                <a:srgbClr val="941100"/>
              </a:buClr>
              <a:buSzPct val="100000"/>
              <a:buFont typeface="Arial"/>
              <a:buChar char="•"/>
              <a:defRPr/>
            </a:pPr>
            <a:r>
              <a:rPr lang="en-GB" sz="2000" dirty="0">
                <a:latin typeface="Arial" panose="020B0604020202020204" pitchFamily="34" charset="0"/>
                <a:cs typeface="Arial" panose="020B0604020202020204" pitchFamily="34" charset="0"/>
              </a:rPr>
              <a:t>The provider has a strategy to achieve its social goals.</a:t>
            </a:r>
          </a:p>
          <a:p>
            <a:pPr marL="12631">
              <a:buClr>
                <a:srgbClr val="941100"/>
              </a:buClr>
              <a:buSzPct val="100000"/>
              <a:defRPr/>
            </a:pPr>
            <a:endParaRPr lang="en-GB" sz="2000" dirty="0">
              <a:latin typeface="Arial" panose="020B0604020202020204" pitchFamily="34" charset="0"/>
              <a:cs typeface="Arial" panose="020B0604020202020204" pitchFamily="34" charset="0"/>
            </a:endParaRPr>
          </a:p>
          <a:p>
            <a:pPr marL="341048" indent="-328417">
              <a:buClr>
                <a:srgbClr val="941100"/>
              </a:buClr>
              <a:buSzPct val="100000"/>
              <a:buFont typeface="Arial"/>
              <a:buChar char="•"/>
              <a:defRPr/>
            </a:pPr>
            <a:r>
              <a:rPr lang="en-GB" sz="2000" dirty="0">
                <a:latin typeface="Arial" panose="020B0604020202020204" pitchFamily="34" charset="0"/>
                <a:cs typeface="Arial" panose="020B0604020202020204" pitchFamily="34" charset="0"/>
              </a:rPr>
              <a:t>The provider collects, analyses, and reports data that are specific to its social goals</a:t>
            </a:r>
            <a:r>
              <a:rPr lang="en-GB" dirty="0"/>
              <a:t>.</a:t>
            </a:r>
            <a:endParaRPr lang="en" sz="2000" dirty="0">
              <a:solidFill>
                <a:srgbClr val="2D4440"/>
              </a:solidFill>
              <a:latin typeface="Arial" panose="020B0604020202020204" pitchFamily="34" charset="0"/>
              <a:ea typeface="Cantarell"/>
              <a:cs typeface="Arial" panose="020B0604020202020204" pitchFamily="34" charset="0"/>
              <a:sym typeface="Cantare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855" y="267743"/>
            <a:ext cx="1858386" cy="1943410"/>
          </a:xfrm>
          <a:prstGeom prst="rect">
            <a:avLst/>
          </a:prstGeom>
        </p:spPr>
      </p:pic>
    </p:spTree>
    <p:extLst>
      <p:ext uri="{BB962C8B-B14F-4D97-AF65-F5344CB8AC3E}">
        <p14:creationId xmlns:p14="http://schemas.microsoft.com/office/powerpoint/2010/main" val="130527687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Shape 616"/>
          <p:cNvSpPr/>
          <p:nvPr/>
        </p:nvSpPr>
        <p:spPr>
          <a:xfrm>
            <a:off x="1" y="0"/>
            <a:ext cx="3005340" cy="6858000"/>
          </a:xfrm>
          <a:prstGeom prst="rect">
            <a:avLst/>
          </a:prstGeom>
          <a:solidFill>
            <a:srgbClr val="BFBFBF">
              <a:alpha val="49803"/>
            </a:srgbClr>
          </a:solidFill>
          <a:ln>
            <a:noFill/>
          </a:ln>
        </p:spPr>
        <p:txBody>
          <a:bodyPr lIns="90930" tIns="45452" rIns="90930" bIns="45452" anchor="ctr"/>
          <a:lstStyle/>
          <a:p>
            <a:pPr algn="ctr">
              <a:defRPr/>
            </a:pPr>
            <a:endParaRPr sz="2345" dirty="0">
              <a:solidFill>
                <a:schemeClr val="lt1"/>
              </a:solidFill>
              <a:latin typeface="Times New Roman"/>
              <a:ea typeface="Times New Roman"/>
              <a:cs typeface="Times New Roman"/>
              <a:sym typeface="Times New Roman"/>
            </a:endParaRPr>
          </a:p>
        </p:txBody>
      </p:sp>
      <p:sp>
        <p:nvSpPr>
          <p:cNvPr id="617" name="Shape 617"/>
          <p:cNvSpPr txBox="1"/>
          <p:nvPr/>
        </p:nvSpPr>
        <p:spPr>
          <a:xfrm>
            <a:off x="342662" y="1446589"/>
            <a:ext cx="2424218" cy="3452582"/>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2</a:t>
            </a:r>
            <a:r>
              <a:rPr lang="en" sz="2400" i="1" dirty="0">
                <a:solidFill>
                  <a:srgbClr val="595959"/>
                </a:solidFill>
                <a:latin typeface="Arial" panose="020B0604020202020204" pitchFamily="34" charset="0"/>
                <a:ea typeface="Cantarell"/>
                <a:cs typeface="Arial" panose="020B0604020202020204" pitchFamily="34" charset="0"/>
                <a:sym typeface="Cantarell"/>
              </a:rPr>
              <a:t>: </a:t>
            </a:r>
          </a:p>
          <a:p>
            <a:r>
              <a:rPr lang="en" sz="2400" i="1" dirty="0">
                <a:solidFill>
                  <a:srgbClr val="595959"/>
                </a:solidFill>
                <a:latin typeface="Arial" panose="020B0604020202020204" pitchFamily="34" charset="0"/>
                <a:cs typeface="Arial" panose="020B0604020202020204" pitchFamily="34" charset="0"/>
                <a:sym typeface="Cantarell"/>
              </a:rPr>
              <a:t>Committed Leadership</a:t>
            </a:r>
            <a:endParaRPr sz="2400" dirty="0">
              <a:solidFill>
                <a:srgbClr val="595959"/>
              </a:solidFill>
              <a:latin typeface="Arial" panose="020B0604020202020204" pitchFamily="34" charset="0"/>
              <a:ea typeface="Cantarell"/>
              <a:cs typeface="Arial" panose="020B0604020202020204" pitchFamily="34" charset="0"/>
              <a:sym typeface="Cantarell"/>
            </a:endParaRPr>
          </a:p>
        </p:txBody>
      </p:sp>
      <p:sp>
        <p:nvSpPr>
          <p:cNvPr id="618" name="Shape 618"/>
          <p:cNvSpPr txBox="1"/>
          <p:nvPr/>
        </p:nvSpPr>
        <p:spPr>
          <a:xfrm>
            <a:off x="3248168" y="1700213"/>
            <a:ext cx="5786650" cy="4064000"/>
          </a:xfrm>
          <a:prstGeom prst="rect">
            <a:avLst/>
          </a:prstGeom>
          <a:noFill/>
          <a:ln>
            <a:noFill/>
          </a:ln>
        </p:spPr>
        <p:txBody>
          <a:bodyPr lIns="90930" tIns="45452" rIns="90930" bIns="45452"/>
          <a:lstStyle/>
          <a:p>
            <a:pPr marL="342900" indent="-342900">
              <a:buClr>
                <a:srgbClr val="941100"/>
              </a:buClr>
              <a:buSzPct val="100000"/>
              <a:buFont typeface="Arial" panose="020B0604020202020204" pitchFamily="34" charset="0"/>
              <a:buChar char="•"/>
              <a:defRPr/>
            </a:pPr>
            <a:r>
              <a:rPr lang="en-GB" sz="2000" dirty="0">
                <a:latin typeface="Arial" panose="020B0604020202020204" pitchFamily="34" charset="0"/>
                <a:cs typeface="Arial" panose="020B0604020202020204" pitchFamily="34" charset="0"/>
              </a:rPr>
              <a:t>Members of the board of directors hold management accountable for achieving the provider’s social goals.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Senior management is responsible for implementing the provider’s strategy for achieving its social goals.</a:t>
            </a:r>
            <a:r>
              <a:rPr lang="en" sz="2000" dirty="0">
                <a:solidFill>
                  <a:srgbClr val="2D4440"/>
                </a:solidFill>
                <a:latin typeface="Arial" panose="020B0604020202020204" pitchFamily="34" charset="0"/>
                <a:ea typeface="Cantarell"/>
                <a:cs typeface="Arial" panose="020B0604020202020204" pitchFamily="34" charset="0"/>
                <a:sym typeface="Cantare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645" y="1849330"/>
            <a:ext cx="2388060" cy="2525972"/>
          </a:xfrm>
          <a:prstGeom prst="rect">
            <a:avLst/>
          </a:prstGeom>
        </p:spPr>
      </p:pic>
    </p:spTree>
    <p:extLst>
      <p:ext uri="{BB962C8B-B14F-4D97-AF65-F5344CB8AC3E}">
        <p14:creationId xmlns:p14="http://schemas.microsoft.com/office/powerpoint/2010/main" val="1090040706"/>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p:nvPr/>
        </p:nvSpPr>
        <p:spPr>
          <a:xfrm>
            <a:off x="1" y="0"/>
            <a:ext cx="2988860" cy="6858000"/>
          </a:xfrm>
          <a:prstGeom prst="rect">
            <a:avLst/>
          </a:prstGeom>
          <a:solidFill>
            <a:srgbClr val="BFBFBF">
              <a:alpha val="49803"/>
            </a:srgbClr>
          </a:solidFill>
          <a:ln>
            <a:noFill/>
          </a:ln>
        </p:spPr>
        <p:txBody>
          <a:bodyPr lIns="90930" tIns="45452" rIns="90930" bIns="45452" anchor="ctr"/>
          <a:lstStyle/>
          <a:p>
            <a:pPr algn="ctr">
              <a:defRPr/>
            </a:pPr>
            <a:endParaRPr sz="2400" dirty="0">
              <a:solidFill>
                <a:schemeClr val="lt1"/>
              </a:solidFill>
              <a:latin typeface="Arial" panose="020B0604020202020204" pitchFamily="34" charset="0"/>
              <a:ea typeface="Times New Roman"/>
              <a:cs typeface="Arial" panose="020B0604020202020204" pitchFamily="34" charset="0"/>
              <a:sym typeface="Times New Roman"/>
            </a:endParaRPr>
          </a:p>
        </p:txBody>
      </p:sp>
      <p:sp>
        <p:nvSpPr>
          <p:cNvPr id="839" name="Shape 839"/>
          <p:cNvSpPr txBox="1"/>
          <p:nvPr/>
        </p:nvSpPr>
        <p:spPr>
          <a:xfrm>
            <a:off x="133848" y="979040"/>
            <a:ext cx="2784144" cy="4800600"/>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3</a:t>
            </a:r>
            <a:r>
              <a:rPr lang="en" sz="2400" i="1" dirty="0">
                <a:solidFill>
                  <a:srgbClr val="595959"/>
                </a:solidFill>
                <a:latin typeface="Arial" panose="020B0604020202020204" pitchFamily="34" charset="0"/>
                <a:ea typeface="Cantarell"/>
                <a:cs typeface="Arial" panose="020B0604020202020204" pitchFamily="34" charset="0"/>
                <a:sym typeface="Cantarell"/>
              </a:rPr>
              <a:t>: Client-centred products and services</a:t>
            </a:r>
          </a:p>
          <a:p>
            <a:pPr>
              <a:defRPr/>
            </a:pPr>
            <a:endParaRPr sz="2400" dirty="0">
              <a:solidFill>
                <a:srgbClr val="595959"/>
              </a:solidFill>
              <a:latin typeface="Arial" panose="020B0604020202020204" pitchFamily="34" charset="0"/>
              <a:ea typeface="Cantarell"/>
              <a:cs typeface="Arial" panose="020B0604020202020204" pitchFamily="34" charset="0"/>
              <a:sym typeface="Cantarell"/>
            </a:endParaRPr>
          </a:p>
        </p:txBody>
      </p:sp>
      <p:sp>
        <p:nvSpPr>
          <p:cNvPr id="840" name="Shape 840"/>
          <p:cNvSpPr txBox="1"/>
          <p:nvPr/>
        </p:nvSpPr>
        <p:spPr>
          <a:xfrm>
            <a:off x="3600499" y="3197799"/>
            <a:ext cx="6156325" cy="1789113"/>
          </a:xfrm>
          <a:prstGeom prst="rect">
            <a:avLst/>
          </a:prstGeom>
          <a:noFill/>
          <a:ln>
            <a:noFill/>
          </a:ln>
        </p:spPr>
        <p:txBody>
          <a:bodyPr lIns="90930" tIns="45452" rIns="90930" bIns="45452"/>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collects and analyzes data to understand clients’ needs.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provider’s products, services, and channels benefit clients</a:t>
            </a:r>
            <a:r>
              <a:rPr lang="en-GB" dirty="0"/>
              <a:t>.</a:t>
            </a:r>
            <a:endParaRPr lang="en" sz="2000" dirty="0">
              <a:solidFill>
                <a:srgbClr val="2D4440"/>
              </a:solidFill>
              <a:latin typeface="Arial" panose="020B0604020202020204" pitchFamily="34" charset="0"/>
              <a:ea typeface="Cantarell"/>
              <a:cs typeface="Arial" panose="020B0604020202020204" pitchFamily="34" charset="0"/>
              <a:sym typeface="Cantare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659" y="335773"/>
            <a:ext cx="2947946" cy="2466150"/>
          </a:xfrm>
          <a:prstGeom prst="rect">
            <a:avLst/>
          </a:prstGeom>
        </p:spPr>
      </p:pic>
    </p:spTree>
    <p:extLst>
      <p:ext uri="{BB962C8B-B14F-4D97-AF65-F5344CB8AC3E}">
        <p14:creationId xmlns:p14="http://schemas.microsoft.com/office/powerpoint/2010/main" val="57283386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16"/>
          <p:cNvSpPr/>
          <p:nvPr/>
        </p:nvSpPr>
        <p:spPr>
          <a:xfrm>
            <a:off x="1" y="0"/>
            <a:ext cx="3005340" cy="6858000"/>
          </a:xfrm>
          <a:prstGeom prst="rect">
            <a:avLst/>
          </a:prstGeom>
          <a:solidFill>
            <a:srgbClr val="BFBFBF">
              <a:alpha val="49803"/>
            </a:srgbClr>
          </a:solidFill>
          <a:ln>
            <a:noFill/>
          </a:ln>
        </p:spPr>
        <p:txBody>
          <a:bodyPr lIns="90930" tIns="45452" rIns="90930" bIns="45452" anchor="ctr"/>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4</a:t>
            </a:r>
            <a:r>
              <a:rPr lang="en" sz="2400" i="1" dirty="0">
                <a:solidFill>
                  <a:srgbClr val="595959"/>
                </a:solidFill>
                <a:latin typeface="Arial" panose="020B0604020202020204" pitchFamily="34" charset="0"/>
                <a:ea typeface="Cantarell"/>
                <a:cs typeface="Arial" panose="020B0604020202020204" pitchFamily="34" charset="0"/>
                <a:sym typeface="Cantarell"/>
              </a:rPr>
              <a:t>: </a:t>
            </a:r>
          </a:p>
          <a:p>
            <a:pPr>
              <a:buSzPct val="25000"/>
              <a:defRPr/>
            </a:pPr>
            <a:r>
              <a:rPr lang="en" sz="2400" i="1" dirty="0">
                <a:solidFill>
                  <a:srgbClr val="595959"/>
                </a:solidFill>
                <a:latin typeface="Arial" panose="020B0604020202020204" pitchFamily="34" charset="0"/>
                <a:ea typeface="Cantarell"/>
                <a:cs typeface="Arial" panose="020B0604020202020204" pitchFamily="34" charset="0"/>
                <a:sym typeface="Cantarell"/>
              </a:rPr>
              <a:t>Client Protection</a:t>
            </a:r>
          </a:p>
        </p:txBody>
      </p:sp>
      <p:sp>
        <p:nvSpPr>
          <p:cNvPr id="6" name="Rectangle 5"/>
          <p:cNvSpPr/>
          <p:nvPr/>
        </p:nvSpPr>
        <p:spPr>
          <a:xfrm>
            <a:off x="5135630" y="1342561"/>
            <a:ext cx="6537367" cy="400110"/>
          </a:xfrm>
          <a:prstGeom prst="rect">
            <a:avLst/>
          </a:prstGeom>
        </p:spPr>
        <p:txBody>
          <a:bodyPr wrap="none">
            <a:spAutoFit/>
          </a:bodyPr>
          <a:lstStyle/>
          <a:p>
            <a:r>
              <a:rPr lang="en-US" sz="2000" b="1" dirty="0">
                <a:solidFill>
                  <a:srgbClr val="A7CF39"/>
                </a:solidFill>
                <a:latin typeface="Arial" panose="020B0604020202020204" pitchFamily="34" charset="0"/>
                <a:cs typeface="Arial" panose="020B0604020202020204" pitchFamily="34" charset="0"/>
              </a:rPr>
              <a:t>Standard 4A. </a:t>
            </a:r>
            <a:r>
              <a:rPr lang="en-GB" sz="2000" dirty="0">
                <a:latin typeface="Arial" panose="020B0604020202020204" pitchFamily="34" charset="0"/>
                <a:cs typeface="Arial" panose="020B0604020202020204" pitchFamily="34" charset="0"/>
              </a:rPr>
              <a:t>The provider does not over indebt clients.</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5164658" y="1837406"/>
            <a:ext cx="6611105" cy="707886"/>
          </a:xfrm>
          <a:prstGeom prst="rect">
            <a:avLst/>
          </a:prstGeom>
        </p:spPr>
        <p:txBody>
          <a:bodyPr wrap="none">
            <a:spAutoFit/>
          </a:bodyPr>
          <a:lstStyle/>
          <a:p>
            <a:r>
              <a:rPr lang="en-US" sz="2000" b="1" dirty="0">
                <a:solidFill>
                  <a:srgbClr val="A7CF39"/>
                </a:solidFill>
                <a:latin typeface="Arial" panose="020B0604020202020204" pitchFamily="34" charset="0"/>
                <a:cs typeface="Arial" panose="020B0604020202020204" pitchFamily="34" charset="0"/>
              </a:rPr>
              <a:t>Standard 4B. </a:t>
            </a:r>
            <a:r>
              <a:rPr lang="en-GB" sz="2000" dirty="0">
                <a:latin typeface="Arial" panose="020B0604020202020204" pitchFamily="34" charset="0"/>
                <a:cs typeface="Arial" panose="020B0604020202020204" pitchFamily="34" charset="0"/>
              </a:rPr>
              <a:t>The provider gives clients clear and timely</a:t>
            </a:r>
          </a:p>
          <a:p>
            <a:r>
              <a:rPr lang="en-GB" sz="2000" dirty="0">
                <a:latin typeface="Arial" panose="020B0604020202020204" pitchFamily="34" charset="0"/>
                <a:cs typeface="Arial" panose="020B0604020202020204" pitchFamily="34" charset="0"/>
              </a:rPr>
              <a:t>information to support client decision making</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5150144" y="2460956"/>
            <a:ext cx="6436377" cy="707886"/>
          </a:xfrm>
          <a:prstGeom prst="rect">
            <a:avLst/>
          </a:prstGeom>
        </p:spPr>
        <p:txBody>
          <a:bodyPr wrap="none">
            <a:spAutoFit/>
          </a:bodyPr>
          <a:lstStyle/>
          <a:p>
            <a:r>
              <a:rPr lang="en-US" sz="2000" b="1" dirty="0">
                <a:solidFill>
                  <a:srgbClr val="A7CF39"/>
                </a:solidFill>
                <a:latin typeface="Arial" panose="020B0604020202020204" pitchFamily="34" charset="0"/>
                <a:cs typeface="Arial" panose="020B0604020202020204" pitchFamily="34" charset="0"/>
              </a:rPr>
              <a:t>Standard 4C. </a:t>
            </a:r>
            <a:r>
              <a:rPr lang="en-GB" sz="2000" dirty="0">
                <a:latin typeface="Arial" panose="020B0604020202020204" pitchFamily="34" charset="0"/>
                <a:cs typeface="Arial" panose="020B0604020202020204" pitchFamily="34" charset="0"/>
              </a:rPr>
              <a:t>The provider enforces fair and respectful</a:t>
            </a:r>
          </a:p>
          <a:p>
            <a:r>
              <a:rPr lang="en-GB" sz="2000" dirty="0">
                <a:latin typeface="Arial" panose="020B0604020202020204" pitchFamily="34" charset="0"/>
                <a:cs typeface="Arial" panose="020B0604020202020204" pitchFamily="34" charset="0"/>
              </a:rPr>
              <a:t>treatment of clients.</a:t>
            </a:r>
            <a:endParaRPr lang="en-US" sz="2000" dirty="0">
              <a:latin typeface="Arial" panose="020B0604020202020204" pitchFamily="34" charset="0"/>
              <a:cs typeface="Arial" panose="020B0604020202020204" pitchFamily="34" charset="0"/>
            </a:endParaRPr>
          </a:p>
        </p:txBody>
      </p:sp>
      <p:sp>
        <p:nvSpPr>
          <p:cNvPr id="9" name="Rectangle 8"/>
          <p:cNvSpPr/>
          <p:nvPr/>
        </p:nvSpPr>
        <p:spPr>
          <a:xfrm>
            <a:off x="5150144" y="3084242"/>
            <a:ext cx="5982728" cy="707886"/>
          </a:xfrm>
          <a:prstGeom prst="rect">
            <a:avLst/>
          </a:prstGeom>
        </p:spPr>
        <p:txBody>
          <a:bodyPr wrap="none">
            <a:spAutoFit/>
          </a:bodyPr>
          <a:lstStyle/>
          <a:p>
            <a:r>
              <a:rPr lang="en-US" sz="2000" b="1" dirty="0">
                <a:solidFill>
                  <a:srgbClr val="A7CF39"/>
                </a:solidFill>
                <a:latin typeface="Arial" panose="020B0604020202020204" pitchFamily="34" charset="0"/>
                <a:cs typeface="Arial" panose="020B0604020202020204" pitchFamily="34" charset="0"/>
              </a:rPr>
              <a:t>Standard 4D. </a:t>
            </a:r>
            <a:r>
              <a:rPr lang="en-GB" sz="2000" dirty="0">
                <a:latin typeface="Arial" panose="020B0604020202020204" pitchFamily="34" charset="0"/>
                <a:cs typeface="Arial" panose="020B0604020202020204" pitchFamily="34" charset="0"/>
              </a:rPr>
              <a:t>The provider secures client data and</a:t>
            </a:r>
          </a:p>
          <a:p>
            <a:r>
              <a:rPr lang="en-GB" sz="2000" dirty="0">
                <a:latin typeface="Arial" panose="020B0604020202020204" pitchFamily="34" charset="0"/>
                <a:cs typeface="Arial" panose="020B0604020202020204" pitchFamily="34" charset="0"/>
              </a:rPr>
              <a:t>informs clients about their data right</a:t>
            </a:r>
            <a:r>
              <a:rPr lang="en-GB" dirty="0"/>
              <a:t>s.</a:t>
            </a:r>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5103656" y="3785637"/>
            <a:ext cx="6482865" cy="707886"/>
          </a:xfrm>
          <a:prstGeom prst="rect">
            <a:avLst/>
          </a:prstGeom>
        </p:spPr>
        <p:txBody>
          <a:bodyPr wrap="none">
            <a:spAutoFit/>
          </a:bodyPr>
          <a:lstStyle/>
          <a:p>
            <a:r>
              <a:rPr lang="en-US" sz="2000" b="1" dirty="0">
                <a:solidFill>
                  <a:srgbClr val="A7CF39"/>
                </a:solidFill>
                <a:latin typeface="Arial" panose="020B0604020202020204" pitchFamily="34" charset="0"/>
                <a:cs typeface="Arial" panose="020B0604020202020204" pitchFamily="34" charset="0"/>
              </a:rPr>
              <a:t>Standard 4E. </a:t>
            </a:r>
            <a:r>
              <a:rPr lang="en-GB" sz="2000" dirty="0">
                <a:latin typeface="Arial" panose="020B0604020202020204" pitchFamily="34" charset="0"/>
                <a:cs typeface="Arial" panose="020B0604020202020204" pitchFamily="34" charset="0"/>
              </a:rPr>
              <a:t>The provider receives and resolves client</a:t>
            </a:r>
          </a:p>
          <a:p>
            <a:r>
              <a:rPr lang="en-GB" sz="2000" dirty="0">
                <a:latin typeface="Arial" panose="020B0604020202020204" pitchFamily="34" charset="0"/>
                <a:cs typeface="Arial" panose="020B0604020202020204" pitchFamily="34" charset="0"/>
              </a:rPr>
              <a:t>complaints.</a:t>
            </a:r>
            <a:endParaRPr lang="en-US"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523" y="4204279"/>
            <a:ext cx="2818150" cy="2598773"/>
          </a:xfrm>
          <a:prstGeom prst="rect">
            <a:avLst/>
          </a:prstGeom>
        </p:spPr>
      </p:pic>
    </p:spTree>
    <p:extLst>
      <p:ext uri="{BB962C8B-B14F-4D97-AF65-F5344CB8AC3E}">
        <p14:creationId xmlns:p14="http://schemas.microsoft.com/office/powerpoint/2010/main" val="161839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Shape 875"/>
          <p:cNvSpPr/>
          <p:nvPr/>
        </p:nvSpPr>
        <p:spPr>
          <a:xfrm>
            <a:off x="1" y="0"/>
            <a:ext cx="3057098" cy="6858000"/>
          </a:xfrm>
          <a:prstGeom prst="rect">
            <a:avLst/>
          </a:prstGeom>
          <a:solidFill>
            <a:srgbClr val="BFBFBF">
              <a:alpha val="49803"/>
            </a:srgbClr>
          </a:solidFill>
          <a:ln>
            <a:noFill/>
          </a:ln>
        </p:spPr>
        <p:txBody>
          <a:bodyPr lIns="90930" tIns="45452" rIns="90930" bIns="45452" anchor="ctr"/>
          <a:lstStyle/>
          <a:p>
            <a:pPr algn="ctr">
              <a:defRPr/>
            </a:pPr>
            <a:endParaRPr sz="2345" dirty="0">
              <a:solidFill>
                <a:schemeClr val="lt1"/>
              </a:solidFill>
              <a:latin typeface="Times New Roman"/>
              <a:ea typeface="Times New Roman"/>
              <a:cs typeface="Times New Roman"/>
              <a:sym typeface="Times New Roman"/>
            </a:endParaRPr>
          </a:p>
        </p:txBody>
      </p:sp>
      <p:sp>
        <p:nvSpPr>
          <p:cNvPr id="876" name="Shape 876"/>
          <p:cNvSpPr txBox="1"/>
          <p:nvPr/>
        </p:nvSpPr>
        <p:spPr>
          <a:xfrm>
            <a:off x="109182" y="1101276"/>
            <a:ext cx="2947917" cy="4176712"/>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5</a:t>
            </a:r>
            <a:r>
              <a:rPr lang="en" sz="2400" i="1" dirty="0">
                <a:solidFill>
                  <a:srgbClr val="595959"/>
                </a:solidFill>
                <a:latin typeface="Arial" panose="020B0604020202020204" pitchFamily="34" charset="0"/>
                <a:ea typeface="Cantarell"/>
                <a:cs typeface="Arial" panose="020B0604020202020204" pitchFamily="34" charset="0"/>
                <a:sym typeface="Cantarell"/>
              </a:rPr>
              <a:t>:</a:t>
            </a:r>
          </a:p>
          <a:p>
            <a:pPr>
              <a:buSzPct val="25000"/>
              <a:defRPr/>
            </a:pPr>
            <a:r>
              <a:rPr lang="en" sz="2400" i="1" dirty="0">
                <a:solidFill>
                  <a:srgbClr val="595959"/>
                </a:solidFill>
                <a:latin typeface="Arial" panose="020B0604020202020204" pitchFamily="34" charset="0"/>
                <a:ea typeface="Cantarell"/>
                <a:cs typeface="Arial" panose="020B0604020202020204" pitchFamily="34" charset="0"/>
                <a:sym typeface="Cantarell"/>
              </a:rPr>
              <a:t>Responsible Human Resource Development</a:t>
            </a:r>
          </a:p>
        </p:txBody>
      </p:sp>
      <p:sp>
        <p:nvSpPr>
          <p:cNvPr id="877" name="Shape 877"/>
          <p:cNvSpPr txBox="1"/>
          <p:nvPr/>
        </p:nvSpPr>
        <p:spPr>
          <a:xfrm>
            <a:off x="5913438" y="2203451"/>
            <a:ext cx="5960114" cy="4346575"/>
          </a:xfrm>
          <a:prstGeom prst="rect">
            <a:avLst/>
          </a:prstGeom>
          <a:noFill/>
          <a:ln>
            <a:noFill/>
          </a:ln>
        </p:spPr>
        <p:txBody>
          <a:bodyPr lIns="90930" tIns="45452" rIns="90930" bIns="45452"/>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creates a safe and equitable work environment.</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provider’s Human Resource Development system is designed to attract and maintain a qualified and motivated workforce.</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provider’s Human Resource Development system supports its social strategy</a:t>
            </a:r>
            <a:r>
              <a:rPr lang="en-GB" dirty="0"/>
              <a:t>.</a:t>
            </a:r>
            <a:endParaRPr lang="en" sz="2000" dirty="0">
              <a:solidFill>
                <a:srgbClr val="2D4440"/>
              </a:solidFill>
              <a:latin typeface="Arial" panose="020B0604020202020204" pitchFamily="34" charset="0"/>
              <a:ea typeface="Cantarell"/>
              <a:cs typeface="Arial" panose="020B0604020202020204" pitchFamily="34" charset="0"/>
              <a:sym typeface="Cantare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862" y="2441196"/>
            <a:ext cx="2651836" cy="2558642"/>
          </a:xfrm>
          <a:prstGeom prst="rect">
            <a:avLst/>
          </a:prstGeom>
        </p:spPr>
      </p:pic>
    </p:spTree>
    <p:extLst>
      <p:ext uri="{BB962C8B-B14F-4D97-AF65-F5344CB8AC3E}">
        <p14:creationId xmlns:p14="http://schemas.microsoft.com/office/powerpoint/2010/main" val="3957859265"/>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Shape 891"/>
          <p:cNvSpPr/>
          <p:nvPr/>
        </p:nvSpPr>
        <p:spPr>
          <a:xfrm>
            <a:off x="1" y="1"/>
            <a:ext cx="2757480" cy="6858000"/>
          </a:xfrm>
          <a:prstGeom prst="rect">
            <a:avLst/>
          </a:prstGeom>
          <a:solidFill>
            <a:srgbClr val="BFBFBF">
              <a:alpha val="49803"/>
            </a:srgbClr>
          </a:solidFill>
          <a:ln>
            <a:noFill/>
          </a:ln>
        </p:spPr>
        <p:txBody>
          <a:bodyPr lIns="90930" tIns="45452" rIns="90930" bIns="45452" anchor="ctr"/>
          <a:lstStyle/>
          <a:p>
            <a:pPr algn="ctr">
              <a:defRPr/>
            </a:pPr>
            <a:endParaRPr sz="2400" dirty="0">
              <a:solidFill>
                <a:schemeClr val="lt1"/>
              </a:solidFill>
              <a:latin typeface="Times New Roman"/>
              <a:ea typeface="Times New Roman"/>
              <a:cs typeface="Times New Roman"/>
              <a:sym typeface="Times New Roman"/>
            </a:endParaRPr>
          </a:p>
        </p:txBody>
      </p:sp>
      <p:sp>
        <p:nvSpPr>
          <p:cNvPr id="892" name="Shape 892"/>
          <p:cNvSpPr txBox="1"/>
          <p:nvPr/>
        </p:nvSpPr>
        <p:spPr>
          <a:xfrm>
            <a:off x="395152" y="1886140"/>
            <a:ext cx="2362329" cy="2471738"/>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6</a:t>
            </a:r>
            <a:r>
              <a:rPr lang="en" sz="2400" i="1" dirty="0">
                <a:solidFill>
                  <a:srgbClr val="595959"/>
                </a:solidFill>
                <a:latin typeface="Arial" panose="020B0604020202020204" pitchFamily="34" charset="0"/>
                <a:ea typeface="Cantarell"/>
                <a:cs typeface="Arial" panose="020B0604020202020204" pitchFamily="34" charset="0"/>
                <a:sym typeface="Cantarell"/>
              </a:rPr>
              <a:t>: Responsible growth and returns</a:t>
            </a:r>
          </a:p>
        </p:txBody>
      </p:sp>
      <p:sp>
        <p:nvSpPr>
          <p:cNvPr id="894" name="Shape 894"/>
          <p:cNvSpPr txBox="1"/>
          <p:nvPr/>
        </p:nvSpPr>
        <p:spPr>
          <a:xfrm>
            <a:off x="5487845" y="1371939"/>
            <a:ext cx="6313438" cy="1913843"/>
          </a:xfrm>
          <a:prstGeom prst="rect">
            <a:avLst/>
          </a:prstGeom>
          <a:noFill/>
          <a:ln>
            <a:noFill/>
          </a:ln>
        </p:spPr>
        <p:txBody>
          <a:bodyPr lIns="90930" tIns="45452" rIns="90930" bIns="45452"/>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manages growth in a way that promotes its social goals and mitigates risks to clients.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sets prices responsibly.</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uses profits responsibly</a:t>
            </a:r>
            <a:r>
              <a:rPr lang="en-GB" dirty="0"/>
              <a:t>.</a:t>
            </a:r>
            <a:endParaRPr lang="en" sz="2000" dirty="0">
              <a:solidFill>
                <a:srgbClr val="2D4440"/>
              </a:solidFill>
              <a:latin typeface="Arial" panose="020B0604020202020204" pitchFamily="34" charset="0"/>
              <a:ea typeface="Cantarell"/>
              <a:cs typeface="Arial" panose="020B0604020202020204" pitchFamily="34" charset="0"/>
              <a:sym typeface="Cantare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908" y="4087484"/>
            <a:ext cx="2718032" cy="2358293"/>
          </a:xfrm>
          <a:prstGeom prst="rect">
            <a:avLst/>
          </a:prstGeom>
        </p:spPr>
      </p:pic>
    </p:spTree>
    <p:extLst>
      <p:ext uri="{BB962C8B-B14F-4D97-AF65-F5344CB8AC3E}">
        <p14:creationId xmlns:p14="http://schemas.microsoft.com/office/powerpoint/2010/main" val="405009916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3435350" y="2373313"/>
            <a:ext cx="5962650" cy="1892300"/>
          </a:xfrm>
          <a:prstGeom prst="rect">
            <a:avLst/>
          </a:prstGeom>
        </p:spPr>
        <p:txBody>
          <a:bodyPr lIns="0" tIns="25718" rIns="0" bIns="25718">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spcBef>
                <a:spcPts val="675"/>
              </a:spcBef>
              <a:spcAft>
                <a:spcPts val="113"/>
              </a:spcAft>
              <a:buSzPct val="100000"/>
              <a:buNone/>
              <a:defRPr/>
            </a:pPr>
            <a:endParaRPr lang="en-US" sz="2100" dirty="0">
              <a:solidFill>
                <a:schemeClr val="tx1"/>
              </a:solidFill>
              <a:latin typeface="+mj-lt"/>
            </a:endParaRPr>
          </a:p>
        </p:txBody>
      </p:sp>
      <p:pic>
        <p:nvPicPr>
          <p:cNvPr id="9" name="Picture 8">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0" y="-319623"/>
            <a:ext cx="12192000" cy="5385871"/>
          </a:xfrm>
          <a:prstGeom prst="rect">
            <a:avLst/>
          </a:prstGeom>
        </p:spPr>
      </p:pic>
      <p:sp>
        <p:nvSpPr>
          <p:cNvPr id="10" name="TextBox 9">
            <a:extLst>
              <a:ext uri="{FF2B5EF4-FFF2-40B4-BE49-F238E27FC236}">
                <a16:creationId xmlns:a16="http://schemas.microsoft.com/office/drawing/2014/main" id="{473B6A2C-26D2-D34B-A685-4429FD017C59}"/>
              </a:ext>
            </a:extLst>
          </p:cNvPr>
          <p:cNvSpPr txBox="1"/>
          <p:nvPr/>
        </p:nvSpPr>
        <p:spPr>
          <a:xfrm>
            <a:off x="669438" y="111911"/>
            <a:ext cx="10853123" cy="584775"/>
          </a:xfrm>
          <a:prstGeom prst="rect">
            <a:avLst/>
          </a:prstGeom>
          <a:noFill/>
        </p:spPr>
        <p:txBody>
          <a:bodyPr wrap="square" rtlCol="0">
            <a:spAutoFit/>
          </a:bodyPr>
          <a:lstStyle/>
          <a:p>
            <a:pPr algn="ct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Green Finance - Economic and Social Business Case</a:t>
            </a:r>
          </a:p>
        </p:txBody>
      </p:sp>
      <p:sp>
        <p:nvSpPr>
          <p:cNvPr id="11" name="Segnaposto contenuto 2"/>
          <p:cNvSpPr txBox="1">
            <a:spLocks/>
          </p:cNvSpPr>
          <p:nvPr/>
        </p:nvSpPr>
        <p:spPr bwMode="auto">
          <a:xfrm>
            <a:off x="1555917" y="1899518"/>
            <a:ext cx="9496927" cy="426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273050" indent="-2730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lvl="1">
              <a:lnSpc>
                <a:spcPct val="150000"/>
              </a:lnSpc>
              <a:buClr>
                <a:srgbClr val="941100"/>
              </a:buClr>
              <a:buSzPct val="95000"/>
            </a:pPr>
            <a:r>
              <a:rPr lang="en-US" altLang="it-IT" dirty="0">
                <a:solidFill>
                  <a:srgbClr val="2D4440"/>
                </a:solidFill>
                <a:latin typeface="Arial" panose="020B0604020202020204" pitchFamily="34" charset="0"/>
              </a:rPr>
              <a:t>Higher clients retention</a:t>
            </a:r>
          </a:p>
          <a:p>
            <a:pPr lvl="1">
              <a:lnSpc>
                <a:spcPct val="150000"/>
              </a:lnSpc>
              <a:buClr>
                <a:srgbClr val="941100"/>
              </a:buClr>
              <a:buSzPct val="95000"/>
            </a:pPr>
            <a:r>
              <a:rPr lang="en-US" altLang="it-IT" dirty="0">
                <a:solidFill>
                  <a:srgbClr val="2D4440"/>
                </a:solidFill>
                <a:latin typeface="Arial" panose="020B0604020202020204" pitchFamily="34" charset="0"/>
              </a:rPr>
              <a:t>Fewer loan default</a:t>
            </a:r>
          </a:p>
          <a:p>
            <a:pPr lvl="1">
              <a:lnSpc>
                <a:spcPct val="150000"/>
              </a:lnSpc>
              <a:buClr>
                <a:srgbClr val="941100"/>
              </a:buClr>
              <a:buSzPct val="95000"/>
            </a:pPr>
            <a:r>
              <a:rPr lang="en-US" altLang="it-IT" dirty="0">
                <a:solidFill>
                  <a:srgbClr val="2D4440"/>
                </a:solidFill>
                <a:latin typeface="Arial" panose="020B0604020202020204" pitchFamily="34" charset="0"/>
              </a:rPr>
              <a:t>Improved reputation and credibility</a:t>
            </a:r>
          </a:p>
          <a:p>
            <a:pPr lvl="1">
              <a:lnSpc>
                <a:spcPct val="150000"/>
              </a:lnSpc>
              <a:buClr>
                <a:srgbClr val="941100"/>
              </a:buClr>
              <a:buSzPct val="95000"/>
            </a:pPr>
            <a:r>
              <a:rPr lang="en-US" altLang="it-IT" dirty="0">
                <a:solidFill>
                  <a:srgbClr val="2D4440"/>
                </a:solidFill>
                <a:latin typeface="Arial" panose="020B0604020202020204" pitchFamily="34" charset="0"/>
              </a:rPr>
              <a:t>Lower staff turnover</a:t>
            </a:r>
          </a:p>
          <a:p>
            <a:pPr lvl="1">
              <a:lnSpc>
                <a:spcPct val="150000"/>
              </a:lnSpc>
              <a:buClr>
                <a:srgbClr val="941100"/>
              </a:buClr>
              <a:buSzPct val="95000"/>
            </a:pPr>
            <a:r>
              <a:rPr lang="en-US" altLang="it-IT" dirty="0">
                <a:solidFill>
                  <a:srgbClr val="2D4440"/>
                </a:solidFill>
                <a:latin typeface="Arial" panose="020B0604020202020204" pitchFamily="34" charset="0"/>
              </a:rPr>
              <a:t>Better data for decision making (segmentation, etc.)</a:t>
            </a:r>
          </a:p>
          <a:p>
            <a:pPr lvl="1">
              <a:lnSpc>
                <a:spcPct val="150000"/>
              </a:lnSpc>
              <a:buClr>
                <a:srgbClr val="941100"/>
              </a:buClr>
              <a:buSzPct val="95000"/>
            </a:pPr>
            <a:r>
              <a:rPr lang="en-US" altLang="it-IT" dirty="0">
                <a:solidFill>
                  <a:srgbClr val="2D4440"/>
                </a:solidFill>
                <a:latin typeface="Arial" panose="020B0604020202020204" pitchFamily="34" charset="0"/>
              </a:rPr>
              <a:t>Access to financial support and resources from social investors</a:t>
            </a:r>
          </a:p>
          <a:p>
            <a:pPr lvl="1">
              <a:lnSpc>
                <a:spcPct val="150000"/>
              </a:lnSpc>
              <a:buClr>
                <a:srgbClr val="941100"/>
              </a:buClr>
              <a:buSzPct val="95000"/>
            </a:pPr>
            <a:r>
              <a:rPr lang="en-US" altLang="it-IT" dirty="0">
                <a:solidFill>
                  <a:srgbClr val="2D4440"/>
                </a:solidFill>
                <a:latin typeface="Arial" panose="020B0604020202020204" pitchFamily="34" charset="0"/>
              </a:rPr>
              <a:t>Improved clients outcome </a:t>
            </a:r>
          </a:p>
        </p:txBody>
      </p:sp>
      <p:pic>
        <p:nvPicPr>
          <p:cNvPr id="7" name="Picture 6">
            <a:extLst>
              <a:ext uri="{FF2B5EF4-FFF2-40B4-BE49-F238E27FC236}">
                <a16:creationId xmlns:a16="http://schemas.microsoft.com/office/drawing/2014/main" id="{683D8166-9561-F045-A949-E4E3C97516F5}"/>
              </a:ext>
            </a:extLst>
          </p:cNvPr>
          <p:cNvPicPr>
            <a:picLocks noChangeAspect="1"/>
          </p:cNvPicPr>
          <p:nvPr/>
        </p:nvPicPr>
        <p:blipFill>
          <a:blip r:embed="rId4"/>
          <a:stretch>
            <a:fillRect/>
          </a:stretch>
        </p:blipFill>
        <p:spPr>
          <a:xfrm>
            <a:off x="10783266" y="5964526"/>
            <a:ext cx="1120260" cy="560130"/>
          </a:xfrm>
          <a:prstGeom prst="rect">
            <a:avLst/>
          </a:prstGeom>
        </p:spPr>
      </p:pic>
    </p:spTree>
    <p:extLst>
      <p:ext uri="{BB962C8B-B14F-4D97-AF65-F5344CB8AC3E}">
        <p14:creationId xmlns:p14="http://schemas.microsoft.com/office/powerpoint/2010/main" val="1032251183"/>
      </p:ext>
    </p:extLst>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9777" y="-28877"/>
            <a:ext cx="12192000" cy="5385871"/>
          </a:xfrm>
          <a:prstGeom prst="rect">
            <a:avLst/>
          </a:prstGeom>
        </p:spPr>
      </p:pic>
      <p:sp>
        <p:nvSpPr>
          <p:cNvPr id="7" name="TextBox 6">
            <a:extLst>
              <a:ext uri="{FF2B5EF4-FFF2-40B4-BE49-F238E27FC236}">
                <a16:creationId xmlns:a16="http://schemas.microsoft.com/office/drawing/2014/main" id="{473B6A2C-26D2-D34B-A685-4429FD017C59}"/>
              </a:ext>
            </a:extLst>
          </p:cNvPr>
          <p:cNvSpPr txBox="1"/>
          <p:nvPr/>
        </p:nvSpPr>
        <p:spPr>
          <a:xfrm>
            <a:off x="6141993" y="476296"/>
            <a:ext cx="5384898" cy="584775"/>
          </a:xfrm>
          <a:prstGeom prst="rect">
            <a:avLst/>
          </a:prstGeom>
          <a:noFill/>
        </p:spPr>
        <p:txBody>
          <a:bodyPr wrap="square" rtlCol="0">
            <a:spAutoFit/>
          </a:bodyPr>
          <a:lstStyle/>
          <a:p>
            <a:pPr algn="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Q&amp;A</a:t>
            </a:r>
          </a:p>
        </p:txBody>
      </p:sp>
      <p:pic>
        <p:nvPicPr>
          <p:cNvPr id="16" name="Picture 15">
            <a:extLst>
              <a:ext uri="{FF2B5EF4-FFF2-40B4-BE49-F238E27FC236}">
                <a16:creationId xmlns:a16="http://schemas.microsoft.com/office/drawing/2014/main" id="{683D8166-9561-F045-A949-E4E3C97516F5}"/>
              </a:ext>
            </a:extLst>
          </p:cNvPr>
          <p:cNvPicPr>
            <a:picLocks noChangeAspect="1"/>
          </p:cNvPicPr>
          <p:nvPr/>
        </p:nvPicPr>
        <p:blipFill>
          <a:blip r:embed="rId4"/>
          <a:stretch>
            <a:fillRect/>
          </a:stretch>
        </p:blipFill>
        <p:spPr>
          <a:xfrm>
            <a:off x="10783266" y="5964526"/>
            <a:ext cx="1120260" cy="560130"/>
          </a:xfrm>
          <a:prstGeom prst="rect">
            <a:avLst/>
          </a:prstGeom>
        </p:spPr>
      </p:pic>
      <p:sp>
        <p:nvSpPr>
          <p:cNvPr id="2" name="TextBox 1"/>
          <p:cNvSpPr txBox="1"/>
          <p:nvPr/>
        </p:nvSpPr>
        <p:spPr>
          <a:xfrm>
            <a:off x="1320656" y="3374136"/>
            <a:ext cx="9642673" cy="646331"/>
          </a:xfrm>
          <a:prstGeom prst="rect">
            <a:avLst/>
          </a:prstGeom>
          <a:noFill/>
        </p:spPr>
        <p:txBody>
          <a:bodyPr wrap="square" rtlCol="0">
            <a:spAutoFit/>
          </a:bodyPr>
          <a:lstStyle/>
          <a:p>
            <a:r>
              <a:rPr lang="en-US" sz="36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Q&amp;A: Answers to questions raised in the chat</a:t>
            </a:r>
          </a:p>
        </p:txBody>
      </p:sp>
    </p:spTree>
    <p:extLst>
      <p:ext uri="{BB962C8B-B14F-4D97-AF65-F5344CB8AC3E}">
        <p14:creationId xmlns:p14="http://schemas.microsoft.com/office/powerpoint/2010/main" val="71428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in02.hostcontrol.com/resources/f2d9bd50f28508/ad417726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50" y="1808551"/>
            <a:ext cx="5062744" cy="2492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B550DA-4F34-E640-9034-376EFEE5246E}"/>
              </a:ext>
            </a:extLst>
          </p:cNvPr>
          <p:cNvPicPr>
            <a:picLocks noChangeAspect="1"/>
          </p:cNvPicPr>
          <p:nvPr/>
        </p:nvPicPr>
        <p:blipFill>
          <a:blip r:embed="rId3"/>
          <a:stretch>
            <a:fillRect/>
          </a:stretch>
        </p:blipFill>
        <p:spPr>
          <a:xfrm>
            <a:off x="-897147" y="0"/>
            <a:ext cx="13131150" cy="6858000"/>
          </a:xfrm>
          <a:prstGeom prst="rect">
            <a:avLst/>
          </a:prstGeom>
        </p:spPr>
      </p:pic>
      <p:sp>
        <p:nvSpPr>
          <p:cNvPr id="2" name="Title 1">
            <a:extLst>
              <a:ext uri="{FF2B5EF4-FFF2-40B4-BE49-F238E27FC236}">
                <a16:creationId xmlns:a16="http://schemas.microsoft.com/office/drawing/2014/main" id="{12622E7B-1906-0D44-871E-2C398ACB2E36}"/>
              </a:ext>
            </a:extLst>
          </p:cNvPr>
          <p:cNvSpPr>
            <a:spLocks noGrp="1"/>
          </p:cNvSpPr>
          <p:nvPr>
            <p:ph type="title" idx="4294967295"/>
          </p:nvPr>
        </p:nvSpPr>
        <p:spPr>
          <a:xfrm>
            <a:off x="784061" y="766791"/>
            <a:ext cx="3615799" cy="559831"/>
          </a:xfrm>
          <a:prstGeom prst="rect">
            <a:avLst/>
          </a:prstGeom>
        </p:spPr>
        <p:txBody>
          <a:bodyPr/>
          <a:lstStyle/>
          <a:p>
            <a:r>
              <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Global reach</a:t>
            </a:r>
          </a:p>
        </p:txBody>
      </p:sp>
      <p:sp>
        <p:nvSpPr>
          <p:cNvPr id="4" name="Rectangle 3">
            <a:extLst>
              <a:ext uri="{FF2B5EF4-FFF2-40B4-BE49-F238E27FC236}">
                <a16:creationId xmlns:a16="http://schemas.microsoft.com/office/drawing/2014/main" id="{1659FBB5-305A-574B-B693-1B6F5D44A134}"/>
              </a:ext>
            </a:extLst>
          </p:cNvPr>
          <p:cNvSpPr/>
          <p:nvPr/>
        </p:nvSpPr>
        <p:spPr>
          <a:xfrm>
            <a:off x="700351" y="5701539"/>
            <a:ext cx="1998625" cy="400110"/>
          </a:xfrm>
          <a:prstGeom prst="rect">
            <a:avLst/>
          </a:prstGeom>
        </p:spPr>
        <p:txBody>
          <a:bodyPr wrap="none">
            <a:spAutoFit/>
          </a:bodyPr>
          <a:lstStyle/>
          <a:p>
            <a:pPr algn="ctr"/>
            <a:r>
              <a:rPr lang="en-US" sz="2000" b="1" dirty="0" err="1">
                <a:solidFill>
                  <a:srgbClr val="6E1920"/>
                </a:solidFill>
                <a:latin typeface="Open Sans" panose="020B0606030504020204" pitchFamily="34" charset="0"/>
                <a:ea typeface="Open Sans" panose="020B0606030504020204" pitchFamily="34" charset="0"/>
                <a:cs typeface="Open Sans" panose="020B0606030504020204" pitchFamily="34" charset="0"/>
              </a:rPr>
              <a:t>www.ayani.nl</a:t>
            </a:r>
            <a:r>
              <a:rPr lang="en-US" sz="2000" b="1" dirty="0">
                <a:solidFill>
                  <a:srgbClr val="6E192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4" name="Content Placeholder 2">
            <a:extLst>
              <a:ext uri="{FF2B5EF4-FFF2-40B4-BE49-F238E27FC236}">
                <a16:creationId xmlns:a16="http://schemas.microsoft.com/office/drawing/2014/main" id="{C7D3782F-00E9-1B47-9D76-F8A1EFE50CEF}"/>
              </a:ext>
            </a:extLst>
          </p:cNvPr>
          <p:cNvSpPr txBox="1">
            <a:spLocks/>
          </p:cNvSpPr>
          <p:nvPr/>
        </p:nvSpPr>
        <p:spPr>
          <a:xfrm>
            <a:off x="980659" y="4468760"/>
            <a:ext cx="5194853" cy="18968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Content Placeholder 2">
            <a:extLst>
              <a:ext uri="{FF2B5EF4-FFF2-40B4-BE49-F238E27FC236}">
                <a16:creationId xmlns:a16="http://schemas.microsoft.com/office/drawing/2014/main" id="{B896F46A-A55B-0A4F-83D5-297E3CA9B9BC}"/>
              </a:ext>
            </a:extLst>
          </p:cNvPr>
          <p:cNvSpPr txBox="1">
            <a:spLocks/>
          </p:cNvSpPr>
          <p:nvPr/>
        </p:nvSpPr>
        <p:spPr>
          <a:xfrm>
            <a:off x="8287680" y="4598369"/>
            <a:ext cx="2084771" cy="11887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1400" b="1" dirty="0">
                <a:solidFill>
                  <a:srgbClr val="6E1920"/>
                </a:solidFill>
                <a:latin typeface="Open Sans" panose="020B0606030504020204" pitchFamily="34" charset="0"/>
                <a:ea typeface="Open Sans" panose="020B0606030504020204" pitchFamily="34" charset="0"/>
                <a:cs typeface="Open Sans" panose="020B0606030504020204" pitchFamily="34" charset="0"/>
              </a:rPr>
              <a:t>Dennis </a:t>
            </a:r>
            <a:r>
              <a:rPr lang="en-US" sz="1400" b="1" dirty="0" err="1">
                <a:solidFill>
                  <a:srgbClr val="6E1920"/>
                </a:solidFill>
                <a:latin typeface="Open Sans" panose="020B0606030504020204" pitchFamily="34" charset="0"/>
                <a:ea typeface="Open Sans" panose="020B0606030504020204" pitchFamily="34" charset="0"/>
                <a:cs typeface="Open Sans" panose="020B0606030504020204" pitchFamily="34" charset="0"/>
              </a:rPr>
              <a:t>Kiyimba</a:t>
            </a:r>
            <a:endParaRPr lang="en-US" sz="1400" b="1" dirty="0">
              <a:solidFill>
                <a:srgbClr val="6E1920"/>
              </a:solidFill>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20000"/>
              </a:lnSpc>
              <a:buNone/>
            </a:pPr>
            <a:r>
              <a:rPr lang="en-US" sz="1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Uganda Team Leader</a:t>
            </a:r>
          </a:p>
          <a:p>
            <a:pPr marL="0" indent="0" algn="ctr">
              <a:lnSpc>
                <a:spcPct val="120000"/>
              </a:lnSpc>
              <a:buNone/>
            </a:pPr>
            <a:r>
              <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dkiyimba@ayani.nl</a:t>
            </a:r>
            <a:endParaRPr lang="en-US" sz="1400" b="1" dirty="0">
              <a:solidFill>
                <a:srgbClr val="6E1920"/>
              </a:solidFill>
              <a:latin typeface="Open Sans" panose="020B0606030504020204" pitchFamily="34" charset="0"/>
              <a:ea typeface="Open Sans" panose="020B0606030504020204" pitchFamily="34" charset="0"/>
              <a:cs typeface="Open Sans" panose="020B0606030504020204" pitchFamily="34" charset="0"/>
            </a:endParaRPr>
          </a:p>
          <a:p>
            <a:pPr marL="0" indent="0">
              <a:buClr>
                <a:schemeClr val="accent2">
                  <a:lumMod val="20000"/>
                  <a:lumOff val="80000"/>
                </a:schemeClr>
              </a:buClr>
              <a:buNone/>
            </a:pPr>
            <a:endParaRPr lang="en-US" sz="1400" dirty="0">
              <a:solidFill>
                <a:srgbClr val="2D4440"/>
              </a:solidFill>
            </a:endParaRPr>
          </a:p>
        </p:txBody>
      </p:sp>
      <p:sp>
        <p:nvSpPr>
          <p:cNvPr id="23" name="Content Placeholder 2">
            <a:extLst>
              <a:ext uri="{FF2B5EF4-FFF2-40B4-BE49-F238E27FC236}">
                <a16:creationId xmlns:a16="http://schemas.microsoft.com/office/drawing/2014/main" id="{8C6C6F82-1CA1-4545-BBA3-21AC81591E42}"/>
              </a:ext>
            </a:extLst>
          </p:cNvPr>
          <p:cNvSpPr txBox="1">
            <a:spLocks/>
          </p:cNvSpPr>
          <p:nvPr/>
        </p:nvSpPr>
        <p:spPr>
          <a:xfrm>
            <a:off x="9657730" y="4598368"/>
            <a:ext cx="2084771" cy="15558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lumMod val="20000"/>
                  <a:lumOff val="80000"/>
                </a:schemeClr>
              </a:buClr>
              <a:buNone/>
            </a:pPr>
            <a:endParaRPr lang="en-US" sz="1400" dirty="0">
              <a:solidFill>
                <a:srgbClr val="2D4440"/>
              </a:solidFill>
            </a:endParaRPr>
          </a:p>
        </p:txBody>
      </p:sp>
      <p:sp>
        <p:nvSpPr>
          <p:cNvPr id="26" name="Rectangle 25">
            <a:extLst>
              <a:ext uri="{FF2B5EF4-FFF2-40B4-BE49-F238E27FC236}">
                <a16:creationId xmlns:a16="http://schemas.microsoft.com/office/drawing/2014/main" id="{0524E521-9B1D-4145-B81E-D711839DB153}"/>
              </a:ext>
            </a:extLst>
          </p:cNvPr>
          <p:cNvSpPr/>
          <p:nvPr/>
        </p:nvSpPr>
        <p:spPr>
          <a:xfrm>
            <a:off x="655506" y="4578953"/>
            <a:ext cx="4308380" cy="957826"/>
          </a:xfrm>
          <a:prstGeom prst="rect">
            <a:avLst/>
          </a:prstGeom>
        </p:spPr>
        <p:txBody>
          <a:bodyPr wrap="square">
            <a:spAutoFit/>
          </a:bodyPr>
          <a:lstStyle/>
          <a:p>
            <a:pPr>
              <a:lnSpc>
                <a:spcPct val="120000"/>
              </a:lnSpc>
            </a:pPr>
            <a:r>
              <a:rPr lang="en-US" sz="1600" dirty="0" err="1">
                <a:latin typeface="Open Sans" panose="020B0606030504020204" pitchFamily="34" charset="0"/>
                <a:ea typeface="Open Sans" panose="020B0606030504020204" pitchFamily="34" charset="0"/>
                <a:cs typeface="Open Sans" panose="020B0606030504020204" pitchFamily="34" charset="0"/>
              </a:rPr>
              <a:t>Ayani</a:t>
            </a:r>
            <a:r>
              <a:rPr lang="en-US" sz="1600" dirty="0">
                <a:latin typeface="Open Sans" panose="020B0606030504020204" pitchFamily="34" charset="0"/>
                <a:ea typeface="Open Sans" panose="020B0606030504020204" pitchFamily="34" charset="0"/>
                <a:cs typeface="Open Sans" panose="020B0606030504020204" pitchFamily="34" charset="0"/>
              </a:rPr>
              <a:t> has conducted inclusive finance assignments in </a:t>
            </a:r>
            <a:r>
              <a:rPr lang="en-US" sz="1600" dirty="0">
                <a:solidFill>
                  <a:srgbClr val="6E1920"/>
                </a:solidFill>
                <a:latin typeface="Open Sans" panose="020B0606030504020204" pitchFamily="34" charset="0"/>
                <a:ea typeface="Open Sans" panose="020B0606030504020204" pitchFamily="34" charset="0"/>
                <a:cs typeface="Open Sans" panose="020B0606030504020204" pitchFamily="34" charset="0"/>
              </a:rPr>
              <a:t>more than 60 countries </a:t>
            </a:r>
          </a:p>
          <a:p>
            <a:pPr>
              <a:lnSpc>
                <a:spcPct val="120000"/>
              </a:lnSpc>
            </a:pPr>
            <a:r>
              <a:rPr lang="en-US" sz="1600" dirty="0">
                <a:latin typeface="Open Sans" panose="020B0606030504020204" pitchFamily="34" charset="0"/>
                <a:ea typeface="Open Sans" panose="020B0606030504020204" pitchFamily="34" charset="0"/>
                <a:cs typeface="Open Sans" panose="020B0606030504020204" pitchFamily="34" charset="0"/>
              </a:rPr>
              <a:t>worldwide since 2008</a:t>
            </a:r>
          </a:p>
        </p:txBody>
      </p:sp>
      <p:sp>
        <p:nvSpPr>
          <p:cNvPr id="15" name="Title 1">
            <a:extLst>
              <a:ext uri="{FF2B5EF4-FFF2-40B4-BE49-F238E27FC236}">
                <a16:creationId xmlns:a16="http://schemas.microsoft.com/office/drawing/2014/main" id="{756D8736-742C-0D44-90FE-E2A3D97489B0}"/>
              </a:ext>
            </a:extLst>
          </p:cNvPr>
          <p:cNvSpPr txBox="1">
            <a:spLocks/>
          </p:cNvSpPr>
          <p:nvPr/>
        </p:nvSpPr>
        <p:spPr>
          <a:xfrm>
            <a:off x="6999804" y="766791"/>
            <a:ext cx="3615799" cy="559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Contacts</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bwMode="auto">
          <a:xfrm>
            <a:off x="8209774" y="2158615"/>
            <a:ext cx="2004418" cy="2065475"/>
          </a:xfrm>
          <a:prstGeom prst="ellipse">
            <a:avLst/>
          </a:prstGeom>
          <a:noFill/>
          <a:ln>
            <a:noFill/>
          </a:ln>
        </p:spPr>
      </p:pic>
    </p:spTree>
    <p:extLst>
      <p:ext uri="{BB962C8B-B14F-4D97-AF65-F5344CB8AC3E}">
        <p14:creationId xmlns:p14="http://schemas.microsoft.com/office/powerpoint/2010/main" val="368557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275A3-3C1B-624C-A04E-18635AC074F5}"/>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0AE92B1C-5878-6E40-AA94-72B059E1BA73}"/>
              </a:ext>
            </a:extLst>
          </p:cNvPr>
          <p:cNvPicPr>
            <a:picLocks noChangeAspect="1"/>
          </p:cNvPicPr>
          <p:nvPr/>
        </p:nvPicPr>
        <p:blipFill>
          <a:blip r:embed="rId3"/>
          <a:stretch>
            <a:fillRect/>
          </a:stretch>
        </p:blipFill>
        <p:spPr>
          <a:xfrm>
            <a:off x="744385" y="5258761"/>
            <a:ext cx="1886273" cy="943137"/>
          </a:xfrm>
          <a:prstGeom prst="rect">
            <a:avLst/>
          </a:prstGeom>
        </p:spPr>
      </p:pic>
    </p:spTree>
    <p:extLst>
      <p:ext uri="{BB962C8B-B14F-4D97-AF65-F5344CB8AC3E}">
        <p14:creationId xmlns:p14="http://schemas.microsoft.com/office/powerpoint/2010/main" val="103922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9777" y="-28877"/>
            <a:ext cx="12192000" cy="5385871"/>
          </a:xfrm>
          <a:prstGeom prst="rect">
            <a:avLst/>
          </a:prstGeom>
        </p:spPr>
      </p:pic>
      <p:pic>
        <p:nvPicPr>
          <p:cNvPr id="16" name="Picture 15">
            <a:extLst>
              <a:ext uri="{FF2B5EF4-FFF2-40B4-BE49-F238E27FC236}">
                <a16:creationId xmlns:a16="http://schemas.microsoft.com/office/drawing/2014/main" id="{683D8166-9561-F045-A949-E4E3C97516F5}"/>
              </a:ext>
            </a:extLst>
          </p:cNvPr>
          <p:cNvPicPr>
            <a:picLocks noChangeAspect="1"/>
          </p:cNvPicPr>
          <p:nvPr/>
        </p:nvPicPr>
        <p:blipFill>
          <a:blip r:embed="rId4"/>
          <a:stretch>
            <a:fillRect/>
          </a:stretch>
        </p:blipFill>
        <p:spPr>
          <a:xfrm>
            <a:off x="10783266" y="5964526"/>
            <a:ext cx="1120260" cy="560130"/>
          </a:xfrm>
          <a:prstGeom prst="rect">
            <a:avLst/>
          </a:prstGeom>
        </p:spPr>
      </p:pic>
      <p:sp>
        <p:nvSpPr>
          <p:cNvPr id="2" name="TextBox 1"/>
          <p:cNvSpPr txBox="1"/>
          <p:nvPr/>
        </p:nvSpPr>
        <p:spPr>
          <a:xfrm>
            <a:off x="224589" y="3369840"/>
            <a:ext cx="11678937" cy="646331"/>
          </a:xfrm>
          <a:prstGeom prst="rect">
            <a:avLst/>
          </a:prstGeom>
          <a:noFill/>
        </p:spPr>
        <p:txBody>
          <a:bodyPr wrap="square" rtlCol="0">
            <a:spAutoFit/>
          </a:bodyPr>
          <a:lstStyle/>
          <a:p>
            <a:r>
              <a:rPr lang="en-US" sz="36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ESG Frameworks for Implementation of Green Finance</a:t>
            </a:r>
          </a:p>
        </p:txBody>
      </p:sp>
    </p:spTree>
    <p:extLst>
      <p:ext uri="{BB962C8B-B14F-4D97-AF65-F5344CB8AC3E}">
        <p14:creationId xmlns:p14="http://schemas.microsoft.com/office/powerpoint/2010/main" val="132591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bwMode="auto">
          <a:xfrm>
            <a:off x="1897064" y="1473677"/>
            <a:ext cx="7742237" cy="30900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buClr>
                <a:srgbClr val="185A96"/>
              </a:buClr>
              <a:defRPr sz="1400" b="1">
                <a:solidFill>
                  <a:schemeClr val="tx1"/>
                </a:solidFill>
                <a:latin typeface="+mn-lt"/>
                <a:ea typeface="+mn-ea"/>
                <a:cs typeface="+mn-cs"/>
              </a:defRPr>
            </a:lvl1pPr>
            <a:lvl2pPr marL="211138" indent="-209550" algn="l" rtl="0" eaLnBrk="1" fontAlgn="base" hangingPunct="1">
              <a:spcBef>
                <a:spcPct val="20000"/>
              </a:spcBef>
              <a:spcAft>
                <a:spcPct val="0"/>
              </a:spcAft>
              <a:buClr>
                <a:schemeClr val="accent2"/>
              </a:buClr>
              <a:buSzPct val="120000"/>
              <a:buFont typeface="Wingdings" pitchFamily="2" charset="2"/>
              <a:buChar char="§"/>
              <a:defRPr sz="1400">
                <a:solidFill>
                  <a:schemeClr val="tx1"/>
                </a:solidFill>
                <a:latin typeface="+mn-lt"/>
                <a:ea typeface="+mn-ea"/>
              </a:defRPr>
            </a:lvl2pPr>
            <a:lvl3pPr marL="438150" indent="-225425" algn="l" rtl="0" eaLnBrk="1" fontAlgn="base" hangingPunct="1">
              <a:spcBef>
                <a:spcPct val="20000"/>
              </a:spcBef>
              <a:spcAft>
                <a:spcPct val="0"/>
              </a:spcAft>
              <a:buClr>
                <a:schemeClr val="accent2"/>
              </a:buClr>
              <a:buSzPct val="120000"/>
              <a:buChar char="-"/>
              <a:defRPr sz="1400">
                <a:solidFill>
                  <a:schemeClr val="tx1"/>
                </a:solidFill>
                <a:latin typeface="+mn-lt"/>
                <a:ea typeface="+mn-ea"/>
              </a:defRPr>
            </a:lvl3pPr>
            <a:lvl4pPr marL="679450" indent="-239713" algn="l" rtl="0" eaLnBrk="1" fontAlgn="base" hangingPunct="1">
              <a:spcBef>
                <a:spcPct val="20000"/>
              </a:spcBef>
              <a:spcAft>
                <a:spcPct val="0"/>
              </a:spcAft>
              <a:buClr>
                <a:schemeClr val="accent2"/>
              </a:buClr>
              <a:buSzPct val="80000"/>
              <a:buFont typeface="Times New Roman" pitchFamily="18" charset="0"/>
              <a:buChar char="•"/>
              <a:defRPr sz="1400">
                <a:solidFill>
                  <a:schemeClr val="tx1"/>
                </a:solidFill>
                <a:latin typeface="+mn-lt"/>
                <a:ea typeface="+mn-ea"/>
              </a:defRPr>
            </a:lvl4pPr>
            <a:lvl5pPr marL="9366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5pPr>
            <a:lvl6pPr marL="13938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6pPr>
            <a:lvl7pPr marL="18510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7pPr>
            <a:lvl8pPr marL="23082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8pPr>
            <a:lvl9pPr marL="27654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9pPr>
          </a:lstStyle>
          <a:p>
            <a:pPr algn="ctr">
              <a:defRPr/>
            </a:pPr>
            <a:r>
              <a:rPr lang="de-DE" sz="2800" b="0" i="1" kern="0" dirty="0">
                <a:solidFill>
                  <a:srgbClr val="1A1A1A"/>
                </a:solidFill>
                <a:latin typeface="Arial"/>
                <a:ea typeface="ＭＳ Ｐゴシック"/>
              </a:rPr>
              <a:t>Integrates the principles of environmental sustainability in its operations, promote environmental-friendly solutions in its practices and product</a:t>
            </a:r>
          </a:p>
          <a:p>
            <a:pPr algn="ctr">
              <a:defRPr/>
            </a:pPr>
            <a:endParaRPr lang="de-DE" sz="2800" b="0" i="1" kern="0" dirty="0">
              <a:solidFill>
                <a:srgbClr val="1A1A1A"/>
              </a:solidFill>
              <a:latin typeface="Arial"/>
              <a:ea typeface="ＭＳ Ｐゴシック"/>
            </a:endParaRPr>
          </a:p>
          <a:p>
            <a:pPr algn="ctr">
              <a:defRPr/>
            </a:pPr>
            <a:endParaRPr lang="de-DE" sz="1800" b="0" i="1" kern="0" dirty="0">
              <a:solidFill>
                <a:srgbClr val="1A1A1A"/>
              </a:solidFill>
              <a:latin typeface="Arial"/>
              <a:ea typeface="ＭＳ Ｐゴシック"/>
            </a:endParaRPr>
          </a:p>
          <a:p>
            <a:pPr algn="ctr">
              <a:defRPr/>
            </a:pPr>
            <a:r>
              <a:rPr lang="de-DE" sz="2800" b="0" i="1" kern="0" dirty="0">
                <a:solidFill>
                  <a:srgbClr val="1A1A1A"/>
                </a:solidFill>
                <a:latin typeface="Arial"/>
                <a:ea typeface="ＭＳ Ｐゴシック"/>
              </a:rPr>
              <a:t>Focusing on a triple bottom line</a:t>
            </a:r>
            <a:endParaRPr lang="de-DE" sz="2800" b="0" kern="0" dirty="0">
              <a:solidFill>
                <a:srgbClr val="1A1A1A"/>
              </a:solidFill>
              <a:latin typeface="Arial"/>
              <a:ea typeface="ＭＳ Ｐゴシック"/>
            </a:endParaRPr>
          </a:p>
        </p:txBody>
      </p:sp>
      <p:sp>
        <p:nvSpPr>
          <p:cNvPr id="5" name="Ovale 4"/>
          <p:cNvSpPr/>
          <p:nvPr/>
        </p:nvSpPr>
        <p:spPr>
          <a:xfrm>
            <a:off x="2603293" y="4917116"/>
            <a:ext cx="1573967" cy="88441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Financial</a:t>
            </a:r>
          </a:p>
        </p:txBody>
      </p:sp>
      <p:sp>
        <p:nvSpPr>
          <p:cNvPr id="6" name="Ovale 5"/>
          <p:cNvSpPr/>
          <p:nvPr/>
        </p:nvSpPr>
        <p:spPr>
          <a:xfrm>
            <a:off x="5184099" y="4917115"/>
            <a:ext cx="1573967" cy="88441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Social</a:t>
            </a:r>
          </a:p>
        </p:txBody>
      </p:sp>
      <p:sp>
        <p:nvSpPr>
          <p:cNvPr id="7" name="Ovale 6"/>
          <p:cNvSpPr/>
          <p:nvPr/>
        </p:nvSpPr>
        <p:spPr>
          <a:xfrm>
            <a:off x="7526730" y="4917114"/>
            <a:ext cx="2112571" cy="88441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Environmental</a:t>
            </a:r>
          </a:p>
        </p:txBody>
      </p:sp>
      <p:sp>
        <p:nvSpPr>
          <p:cNvPr id="8" name="Freccia in giù 7"/>
          <p:cNvSpPr/>
          <p:nvPr/>
        </p:nvSpPr>
        <p:spPr>
          <a:xfrm>
            <a:off x="5184099" y="3291840"/>
            <a:ext cx="1221391" cy="7455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CE39C11-C98E-7745-9732-1D762BC5482B}"/>
              </a:ext>
            </a:extLst>
          </p:cNvPr>
          <p:cNvPicPr>
            <a:picLocks noChangeAspect="1"/>
          </p:cNvPicPr>
          <p:nvPr/>
        </p:nvPicPr>
        <p:blipFill>
          <a:blip r:embed="rId2"/>
          <a:stretch>
            <a:fillRect/>
          </a:stretch>
        </p:blipFill>
        <p:spPr>
          <a:xfrm>
            <a:off x="1" y="8878"/>
            <a:ext cx="12192000" cy="3702778"/>
          </a:xfrm>
          <a:prstGeom prst="rect">
            <a:avLst/>
          </a:prstGeom>
        </p:spPr>
      </p:pic>
      <p:sp>
        <p:nvSpPr>
          <p:cNvPr id="10" name="Titel 1"/>
          <p:cNvSpPr txBox="1">
            <a:spLocks/>
          </p:cNvSpPr>
          <p:nvPr/>
        </p:nvSpPr>
        <p:spPr>
          <a:xfrm>
            <a:off x="2542997" y="0"/>
            <a:ext cx="6856170" cy="776883"/>
          </a:xfrm>
          <a:prstGeom prst="rect">
            <a:avLst/>
          </a:prstGeom>
        </p:spPr>
        <p:txBody>
          <a:bodyPr vert="horz" lIns="91440" tIns="45720" rIns="91440" bIns="45720" rtlCol="0" anchor="ctr">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300" b="0" i="0" u="none" strike="noStrike" cap="none" baseline="0">
                <a:solidFill>
                  <a:srgbClr val="000000"/>
                </a:solidFill>
                <a:latin typeface="Arial"/>
                <a:ea typeface="Arial"/>
                <a:cs typeface="Arial"/>
                <a:sym typeface="Arial"/>
                <a:rtl val="0"/>
              </a:defRPr>
            </a:lvl1pPr>
          </a:lstStyle>
          <a:p>
            <a:pPr algn="ctr" fontAlgn="auto"/>
            <a:r>
              <a:rPr lang="de-DE"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GREEN FINANCE </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 y="5733639"/>
            <a:ext cx="678190" cy="1133326"/>
          </a:xfrm>
          <a:prstGeom prst="rect">
            <a:avLst/>
          </a:prstGeom>
          <a:noFill/>
          <a:ln>
            <a:noFill/>
          </a:ln>
        </p:spPr>
      </p:pic>
      <p:pic>
        <p:nvPicPr>
          <p:cNvPr id="12" name="Picture 11">
            <a:extLst>
              <a:ext uri="{FF2B5EF4-FFF2-40B4-BE49-F238E27FC236}">
                <a16:creationId xmlns:a16="http://schemas.microsoft.com/office/drawing/2014/main" id="{683D8166-9561-F045-A949-E4E3C97516F5}"/>
              </a:ext>
            </a:extLst>
          </p:cNvPr>
          <p:cNvPicPr>
            <a:picLocks noChangeAspect="1"/>
          </p:cNvPicPr>
          <p:nvPr/>
        </p:nvPicPr>
        <p:blipFill>
          <a:blip r:embed="rId4"/>
          <a:stretch>
            <a:fillRect/>
          </a:stretch>
        </p:blipFill>
        <p:spPr>
          <a:xfrm>
            <a:off x="10783266" y="5964526"/>
            <a:ext cx="1120260" cy="560130"/>
          </a:xfrm>
          <a:prstGeom prst="rect">
            <a:avLst/>
          </a:prstGeom>
        </p:spPr>
      </p:pic>
    </p:spTree>
    <p:extLst>
      <p:ext uri="{BB962C8B-B14F-4D97-AF65-F5344CB8AC3E}">
        <p14:creationId xmlns:p14="http://schemas.microsoft.com/office/powerpoint/2010/main" val="1041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9777" y="-13637"/>
            <a:ext cx="12192000" cy="3945557"/>
          </a:xfrm>
          <a:prstGeom prst="rect">
            <a:avLst/>
          </a:prstGeom>
        </p:spPr>
      </p:pic>
      <p:pic>
        <p:nvPicPr>
          <p:cNvPr id="16" name="Picture 15">
            <a:extLst>
              <a:ext uri="{FF2B5EF4-FFF2-40B4-BE49-F238E27FC236}">
                <a16:creationId xmlns:a16="http://schemas.microsoft.com/office/drawing/2014/main" id="{683D8166-9561-F045-A949-E4E3C97516F5}"/>
              </a:ext>
            </a:extLst>
          </p:cNvPr>
          <p:cNvPicPr>
            <a:picLocks noChangeAspect="1"/>
          </p:cNvPicPr>
          <p:nvPr/>
        </p:nvPicPr>
        <p:blipFill>
          <a:blip r:embed="rId4"/>
          <a:stretch>
            <a:fillRect/>
          </a:stretch>
        </p:blipFill>
        <p:spPr>
          <a:xfrm>
            <a:off x="10783266" y="5964526"/>
            <a:ext cx="1120260" cy="560130"/>
          </a:xfrm>
          <a:prstGeom prst="rect">
            <a:avLst/>
          </a:prstGeom>
        </p:spPr>
      </p:pic>
      <p:sp>
        <p:nvSpPr>
          <p:cNvPr id="2" name="TextBox 1"/>
          <p:cNvSpPr txBox="1"/>
          <p:nvPr/>
        </p:nvSpPr>
        <p:spPr>
          <a:xfrm>
            <a:off x="228600" y="1173190"/>
            <a:ext cx="3825240" cy="2831544"/>
          </a:xfrm>
          <a:prstGeom prst="rect">
            <a:avLst/>
          </a:prstGeom>
          <a:noFill/>
        </p:spPr>
        <p:txBody>
          <a:bodyPr wrap="square" rtlCol="0">
            <a:spAutoFit/>
          </a:bodyPr>
          <a:lstStyle/>
          <a:p>
            <a:r>
              <a:rPr lang="en-US" sz="36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Pillars of FSP Business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Clients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Products and services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Processes and Systems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Structures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People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Regulations (environment)</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00F5E8A-23AB-4797-BBAF-85915A0888D5}"/>
              </a:ext>
            </a:extLst>
          </p:cNvPr>
          <p:cNvSpPr txBox="1"/>
          <p:nvPr/>
        </p:nvSpPr>
        <p:spPr>
          <a:xfrm>
            <a:off x="4292217" y="1156963"/>
            <a:ext cx="7611309" cy="4370427"/>
          </a:xfrm>
          <a:prstGeom prst="rect">
            <a:avLst/>
          </a:prstGeom>
          <a:noFill/>
        </p:spPr>
        <p:txBody>
          <a:bodyPr wrap="square" rtlCol="0">
            <a:spAutoFit/>
          </a:bodyPr>
          <a:lstStyle/>
          <a:p>
            <a:r>
              <a:rPr lang="en-US" sz="36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Imperatives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Defined mission statement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Business Plan, operational plan and financial projections.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Branch and LOs performance targets and balance score cards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OPs annual plans by departments ( BD/HR/Ops/Credit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Clearly on-boarding processes and staff development plans.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Clear governance structures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Reporting systems (portfolio, management reports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both branch and HO)</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Policies and procedures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Risk, Operations, Credit, Audit, HR, BD, MIT, </a:t>
            </a:r>
            <a:r>
              <a:rPr lang="en-US" sz="2000" dirty="0" err="1">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JDs, Salary scales, performance appraisal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Others….</a:t>
            </a:r>
          </a:p>
        </p:txBody>
      </p:sp>
      <p:sp>
        <p:nvSpPr>
          <p:cNvPr id="7" name="TextBox 6">
            <a:extLst>
              <a:ext uri="{FF2B5EF4-FFF2-40B4-BE49-F238E27FC236}">
                <a16:creationId xmlns:a16="http://schemas.microsoft.com/office/drawing/2014/main" id="{E59E3582-6AD6-4119-B332-AA93AC470AE5}"/>
              </a:ext>
            </a:extLst>
          </p:cNvPr>
          <p:cNvSpPr txBox="1"/>
          <p:nvPr/>
        </p:nvSpPr>
        <p:spPr>
          <a:xfrm>
            <a:off x="678775" y="40956"/>
            <a:ext cx="10104491" cy="584775"/>
          </a:xfrm>
          <a:prstGeom prst="rect">
            <a:avLst/>
          </a:prstGeom>
          <a:noFill/>
        </p:spPr>
        <p:txBody>
          <a:bodyPr wrap="square" rtlCol="0">
            <a:spAutoFit/>
          </a:bodyPr>
          <a:lstStyle/>
          <a:p>
            <a:pPr algn="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Green Finance Implementation Environment </a:t>
            </a:r>
          </a:p>
        </p:txBody>
      </p:sp>
    </p:spTree>
    <p:extLst>
      <p:ext uri="{BB962C8B-B14F-4D97-AF65-F5344CB8AC3E}">
        <p14:creationId xmlns:p14="http://schemas.microsoft.com/office/powerpoint/2010/main" val="323498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2"/>
          <p:cNvSpPr txBox="1">
            <a:spLocks/>
          </p:cNvSpPr>
          <p:nvPr/>
        </p:nvSpPr>
        <p:spPr bwMode="auto">
          <a:xfrm>
            <a:off x="978587" y="2016057"/>
            <a:ext cx="9826452" cy="385951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buClr>
                <a:srgbClr val="185A96"/>
              </a:buClr>
              <a:defRPr sz="1400" b="1">
                <a:solidFill>
                  <a:schemeClr val="tx1"/>
                </a:solidFill>
                <a:latin typeface="+mn-lt"/>
                <a:ea typeface="+mn-ea"/>
                <a:cs typeface="+mn-cs"/>
              </a:defRPr>
            </a:lvl1pPr>
            <a:lvl2pPr marL="211138" indent="-209550" algn="l" rtl="0" eaLnBrk="1" fontAlgn="base" hangingPunct="1">
              <a:spcBef>
                <a:spcPct val="20000"/>
              </a:spcBef>
              <a:spcAft>
                <a:spcPct val="0"/>
              </a:spcAft>
              <a:buClr>
                <a:schemeClr val="accent2"/>
              </a:buClr>
              <a:buSzPct val="120000"/>
              <a:buFont typeface="Wingdings" pitchFamily="2" charset="2"/>
              <a:buChar char="§"/>
              <a:defRPr sz="1400">
                <a:solidFill>
                  <a:schemeClr val="tx1"/>
                </a:solidFill>
                <a:latin typeface="+mn-lt"/>
                <a:ea typeface="+mn-ea"/>
              </a:defRPr>
            </a:lvl2pPr>
            <a:lvl3pPr marL="438150" indent="-225425" algn="l" rtl="0" eaLnBrk="1" fontAlgn="base" hangingPunct="1">
              <a:spcBef>
                <a:spcPct val="20000"/>
              </a:spcBef>
              <a:spcAft>
                <a:spcPct val="0"/>
              </a:spcAft>
              <a:buClr>
                <a:schemeClr val="accent2"/>
              </a:buClr>
              <a:buSzPct val="120000"/>
              <a:buChar char="-"/>
              <a:defRPr sz="1400">
                <a:solidFill>
                  <a:schemeClr val="tx1"/>
                </a:solidFill>
                <a:latin typeface="+mn-lt"/>
                <a:ea typeface="+mn-ea"/>
              </a:defRPr>
            </a:lvl3pPr>
            <a:lvl4pPr marL="679450" indent="-239713" algn="l" rtl="0" eaLnBrk="1" fontAlgn="base" hangingPunct="1">
              <a:spcBef>
                <a:spcPct val="20000"/>
              </a:spcBef>
              <a:spcAft>
                <a:spcPct val="0"/>
              </a:spcAft>
              <a:buClr>
                <a:schemeClr val="accent2"/>
              </a:buClr>
              <a:buSzPct val="80000"/>
              <a:buFont typeface="Times New Roman" pitchFamily="18" charset="0"/>
              <a:buChar char="•"/>
              <a:defRPr sz="1400">
                <a:solidFill>
                  <a:schemeClr val="tx1"/>
                </a:solidFill>
                <a:latin typeface="+mn-lt"/>
                <a:ea typeface="+mn-ea"/>
              </a:defRPr>
            </a:lvl4pPr>
            <a:lvl5pPr marL="9366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5pPr>
            <a:lvl6pPr marL="13938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6pPr>
            <a:lvl7pPr marL="18510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7pPr>
            <a:lvl8pPr marL="23082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8pPr>
            <a:lvl9pPr marL="2765425" indent="-255588" algn="l" rtl="0" eaLnBrk="1" fontAlgn="base" hangingPunct="1">
              <a:spcBef>
                <a:spcPct val="20000"/>
              </a:spcBef>
              <a:spcAft>
                <a:spcPct val="0"/>
              </a:spcAft>
              <a:buClr>
                <a:schemeClr val="accent2"/>
              </a:buClr>
              <a:buSzPct val="80000"/>
              <a:buChar char="-"/>
              <a:defRPr sz="1400">
                <a:solidFill>
                  <a:schemeClr val="tx1"/>
                </a:solidFill>
                <a:latin typeface="+mn-lt"/>
                <a:ea typeface="+mn-ea"/>
              </a:defRPr>
            </a:lvl9pPr>
          </a:lstStyle>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Including environmental concerns in the mission (</a:t>
            </a:r>
            <a:r>
              <a:rPr lang="en-US" sz="2200" b="0" dirty="0">
                <a:latin typeface="Arial" panose="020B0604020202020204" pitchFamily="34" charset="0"/>
                <a:cs typeface="Arial" panose="020B0604020202020204" pitchFamily="34" charset="0"/>
              </a:rPr>
              <a:t>Your mission should reflect your ideas about environmental and social protection)</a:t>
            </a:r>
            <a:endParaRPr lang="en-US" sz="2200" b="0" kern="0" dirty="0">
              <a:solidFill>
                <a:srgbClr val="1A1A1A"/>
              </a:solidFill>
              <a:latin typeface="Arial" panose="020B0604020202020204" pitchFamily="34" charset="0"/>
              <a:ea typeface="ＭＳ Ｐゴシック"/>
              <a:cs typeface="Arial" panose="020B0604020202020204" pitchFamily="34" charset="0"/>
            </a:endParaRP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Develop an Environmental Strategy and setting quantitative objectives</a:t>
            </a: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Defining a formal environmental policy</a:t>
            </a: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Defining procedures to integrate E&amp;S Risk analysis in the credit appraisal process</a:t>
            </a: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Appointing a person to manage environmental issues</a:t>
            </a: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Allocating human and financial resources for green activities</a:t>
            </a:r>
          </a:p>
          <a:p>
            <a:pPr marL="457200" indent="-457200">
              <a:buFont typeface="Arial" panose="020B0604020202020204" pitchFamily="34" charset="0"/>
              <a:buChar char="•"/>
              <a:defRPr/>
            </a:pPr>
            <a:r>
              <a:rPr lang="en-US" sz="2200" b="0" kern="0" dirty="0">
                <a:solidFill>
                  <a:srgbClr val="1A1A1A"/>
                </a:solidFill>
                <a:latin typeface="Arial" panose="020B0604020202020204" pitchFamily="34" charset="0"/>
                <a:ea typeface="ＭＳ Ｐゴシック"/>
                <a:cs typeface="Arial" panose="020B0604020202020204" pitchFamily="34" charset="0"/>
              </a:rPr>
              <a:t>Reporting on environmental performance </a:t>
            </a:r>
          </a:p>
          <a:p>
            <a:pPr marL="457200" indent="-457200">
              <a:buFont typeface="Arial" panose="020B0604020202020204" pitchFamily="34" charset="0"/>
              <a:buChar char="•"/>
              <a:defRPr/>
            </a:pPr>
            <a:endParaRPr lang="en-US" sz="2200" b="0" kern="0" dirty="0">
              <a:solidFill>
                <a:srgbClr val="1A1A1A"/>
              </a:solidFill>
              <a:latin typeface="Arial"/>
              <a:ea typeface="ＭＳ Ｐゴシック"/>
            </a:endParaRPr>
          </a:p>
        </p:txBody>
      </p:sp>
      <p:pic>
        <p:nvPicPr>
          <p:cNvPr id="7" name="Picture 6">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1" y="140896"/>
            <a:ext cx="12192000" cy="4478692"/>
          </a:xfrm>
          <a:prstGeom prst="rect">
            <a:avLst/>
          </a:prstGeom>
        </p:spPr>
      </p:pic>
      <p:sp>
        <p:nvSpPr>
          <p:cNvPr id="8" name="TextBox 7">
            <a:extLst>
              <a:ext uri="{FF2B5EF4-FFF2-40B4-BE49-F238E27FC236}">
                <a16:creationId xmlns:a16="http://schemas.microsoft.com/office/drawing/2014/main" id="{473B6A2C-26D2-D34B-A685-4429FD017C59}"/>
              </a:ext>
            </a:extLst>
          </p:cNvPr>
          <p:cNvSpPr txBox="1"/>
          <p:nvPr/>
        </p:nvSpPr>
        <p:spPr>
          <a:xfrm>
            <a:off x="1310640" y="300116"/>
            <a:ext cx="10302241" cy="584775"/>
          </a:xfrm>
          <a:prstGeom prst="rect">
            <a:avLst/>
          </a:prstGeom>
          <a:noFill/>
        </p:spPr>
        <p:txBody>
          <a:bodyPr wrap="square" rtlCol="0">
            <a:spAutoFit/>
          </a:bodyPr>
          <a:lstStyle/>
          <a:p>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Steps for implementation of Green Finance</a:t>
            </a: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 y="5733639"/>
            <a:ext cx="678190" cy="1133326"/>
          </a:xfrm>
          <a:prstGeom prst="rect">
            <a:avLst/>
          </a:prstGeom>
          <a:noFill/>
          <a:ln>
            <a:noFill/>
          </a:ln>
        </p:spPr>
      </p:pic>
      <p:pic>
        <p:nvPicPr>
          <p:cNvPr id="10" name="Picture 9">
            <a:extLst>
              <a:ext uri="{FF2B5EF4-FFF2-40B4-BE49-F238E27FC236}">
                <a16:creationId xmlns:a16="http://schemas.microsoft.com/office/drawing/2014/main" id="{683D8166-9561-F045-A949-E4E3C97516F5}"/>
              </a:ext>
            </a:extLst>
          </p:cNvPr>
          <p:cNvPicPr>
            <a:picLocks noChangeAspect="1"/>
          </p:cNvPicPr>
          <p:nvPr/>
        </p:nvPicPr>
        <p:blipFill>
          <a:blip r:embed="rId5"/>
          <a:stretch>
            <a:fillRect/>
          </a:stretch>
        </p:blipFill>
        <p:spPr>
          <a:xfrm>
            <a:off x="10783266" y="5964526"/>
            <a:ext cx="1120260" cy="560130"/>
          </a:xfrm>
          <a:prstGeom prst="rect">
            <a:avLst/>
          </a:prstGeom>
        </p:spPr>
      </p:pic>
    </p:spTree>
    <p:extLst>
      <p:ext uri="{BB962C8B-B14F-4D97-AF65-F5344CB8AC3E}">
        <p14:creationId xmlns:p14="http://schemas.microsoft.com/office/powerpoint/2010/main" val="343358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744009" y="2038663"/>
            <a:ext cx="8703982" cy="3447738"/>
          </a:xfrm>
          <a:prstGeom prst="rect">
            <a:avLst/>
          </a:prstGeom>
        </p:spPr>
      </p:pic>
      <p:pic>
        <p:nvPicPr>
          <p:cNvPr id="6" name="Picture 5">
            <a:extLst>
              <a:ext uri="{FF2B5EF4-FFF2-40B4-BE49-F238E27FC236}">
                <a16:creationId xmlns:a16="http://schemas.microsoft.com/office/drawing/2014/main" id="{ECE39C11-C98E-7745-9732-1D762BC5482B}"/>
              </a:ext>
            </a:extLst>
          </p:cNvPr>
          <p:cNvPicPr>
            <a:picLocks noChangeAspect="1"/>
          </p:cNvPicPr>
          <p:nvPr/>
        </p:nvPicPr>
        <p:blipFill>
          <a:blip r:embed="rId3"/>
          <a:stretch>
            <a:fillRect/>
          </a:stretch>
        </p:blipFill>
        <p:spPr>
          <a:xfrm>
            <a:off x="0" y="-108031"/>
            <a:ext cx="12192000" cy="4449538"/>
          </a:xfrm>
          <a:prstGeom prst="rect">
            <a:avLst/>
          </a:prstGeom>
        </p:spPr>
      </p:pic>
      <p:sp>
        <p:nvSpPr>
          <p:cNvPr id="7" name="Titel 1"/>
          <p:cNvSpPr txBox="1">
            <a:spLocks/>
          </p:cNvSpPr>
          <p:nvPr/>
        </p:nvSpPr>
        <p:spPr>
          <a:xfrm>
            <a:off x="936199" y="6213"/>
            <a:ext cx="9847067" cy="776883"/>
          </a:xfrm>
          <a:prstGeom prst="rect">
            <a:avLst/>
          </a:prstGeom>
        </p:spPr>
        <p:txBody>
          <a:bodyPr vert="horz" lIns="91440" tIns="45720" rIns="91440" bIns="45720" rtlCol="0" anchor="ctr">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300" b="0" i="0" u="none" strike="noStrike" cap="none" baseline="0">
                <a:solidFill>
                  <a:srgbClr val="000000"/>
                </a:solidFill>
                <a:latin typeface="Arial"/>
                <a:ea typeface="Arial"/>
                <a:cs typeface="Arial"/>
                <a:sym typeface="Arial"/>
                <a:rtl val="0"/>
              </a:defRPr>
            </a:lvl1pPr>
          </a:lstStyle>
          <a:p>
            <a:pPr algn="ctr" eaLnBrk="1" fontAlgn="auto" hangingPunct="1"/>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Integrating Green Finance Aspects In The Credit Process</a:t>
            </a: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 y="5733639"/>
            <a:ext cx="678190" cy="1133326"/>
          </a:xfrm>
          <a:prstGeom prst="rect">
            <a:avLst/>
          </a:prstGeom>
          <a:noFill/>
          <a:ln>
            <a:noFill/>
          </a:ln>
        </p:spPr>
      </p:pic>
      <p:pic>
        <p:nvPicPr>
          <p:cNvPr id="9" name="Picture 8">
            <a:extLst>
              <a:ext uri="{FF2B5EF4-FFF2-40B4-BE49-F238E27FC236}">
                <a16:creationId xmlns:a16="http://schemas.microsoft.com/office/drawing/2014/main" id="{683D8166-9561-F045-A949-E4E3C97516F5}"/>
              </a:ext>
            </a:extLst>
          </p:cNvPr>
          <p:cNvPicPr>
            <a:picLocks noChangeAspect="1"/>
          </p:cNvPicPr>
          <p:nvPr/>
        </p:nvPicPr>
        <p:blipFill>
          <a:blip r:embed="rId5"/>
          <a:stretch>
            <a:fillRect/>
          </a:stretch>
        </p:blipFill>
        <p:spPr>
          <a:xfrm>
            <a:off x="10783266" y="5964526"/>
            <a:ext cx="1120260" cy="560130"/>
          </a:xfrm>
          <a:prstGeom prst="rect">
            <a:avLst/>
          </a:prstGeom>
        </p:spPr>
      </p:pic>
    </p:spTree>
    <p:extLst>
      <p:ext uri="{BB962C8B-B14F-4D97-AF65-F5344CB8AC3E}">
        <p14:creationId xmlns:p14="http://schemas.microsoft.com/office/powerpoint/2010/main" val="396936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12848-DE47-4DCB-B918-671B78A34858}"/>
              </a:ext>
            </a:extLst>
          </p:cNvPr>
          <p:cNvSpPr>
            <a:spLocks noGrp="1"/>
          </p:cNvSpPr>
          <p:nvPr>
            <p:ph type="title"/>
          </p:nvPr>
        </p:nvSpPr>
        <p:spPr>
          <a:xfrm>
            <a:off x="838200" y="1267325"/>
            <a:ext cx="10515600" cy="4138863"/>
          </a:xfrm>
        </p:spPr>
        <p:txBody>
          <a:bodyPr>
            <a:normAutofit/>
          </a:bodyPr>
          <a:lstStyle/>
          <a:p>
            <a:pPr algn="ctr"/>
            <a:r>
              <a:rPr lang="en-US" i="1" dirty="0">
                <a:solidFill>
                  <a:schemeClr val="tx1">
                    <a:lumMod val="50000"/>
                    <a:lumOff val="50000"/>
                  </a:schemeClr>
                </a:solidFill>
                <a:latin typeface="Arial" panose="020B0604020202020204" pitchFamily="34" charset="0"/>
                <a:cs typeface="Arial" panose="020B0604020202020204" pitchFamily="34" charset="0"/>
              </a:rPr>
              <a:t>Standard frameworks used operationalize Green Finance </a:t>
            </a:r>
            <a:br>
              <a:rPr lang="en-US" i="1" dirty="0">
                <a:solidFill>
                  <a:schemeClr val="tx1">
                    <a:lumMod val="50000"/>
                    <a:lumOff val="50000"/>
                  </a:schemeClr>
                </a:solidFill>
                <a:latin typeface="Arial" panose="020B0604020202020204" pitchFamily="34" charset="0"/>
                <a:cs typeface="Arial" panose="020B0604020202020204" pitchFamily="34" charset="0"/>
              </a:rPr>
            </a:br>
            <a:br>
              <a:rPr lang="en-US" i="1" dirty="0">
                <a:solidFill>
                  <a:schemeClr val="tx1">
                    <a:lumMod val="50000"/>
                    <a:lumOff val="50000"/>
                  </a:schemeClr>
                </a:solidFill>
                <a:latin typeface="Arial" panose="020B0604020202020204" pitchFamily="34" charset="0"/>
                <a:cs typeface="Arial" panose="020B0604020202020204" pitchFamily="34" charset="0"/>
              </a:rPr>
            </a:br>
            <a:r>
              <a:rPr lang="en-US" i="1" dirty="0">
                <a:solidFill>
                  <a:schemeClr val="tx1">
                    <a:lumMod val="50000"/>
                    <a:lumOff val="50000"/>
                  </a:schemeClr>
                </a:solidFill>
                <a:latin typeface="Arial" panose="020B0604020202020204" pitchFamily="34" charset="0"/>
                <a:cs typeface="Arial" panose="020B0604020202020204" pitchFamily="34" charset="0"/>
              </a:rPr>
              <a:t>A case of SEPM</a:t>
            </a:r>
            <a:endParaRPr lang="fr-FR"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EA2422E-A68F-AA0A-DFB0-9545672AC365}"/>
              </a:ext>
            </a:extLst>
          </p:cNvPr>
          <p:cNvPicPr>
            <a:picLocks noChangeAspect="1"/>
          </p:cNvPicPr>
          <p:nvPr/>
        </p:nvPicPr>
        <p:blipFill>
          <a:blip r:embed="rId3"/>
          <a:stretch>
            <a:fillRect/>
          </a:stretch>
        </p:blipFill>
        <p:spPr>
          <a:xfrm>
            <a:off x="0" y="-108031"/>
            <a:ext cx="12192000" cy="4449538"/>
          </a:xfrm>
          <a:prstGeom prst="rect">
            <a:avLst/>
          </a:prstGeom>
        </p:spPr>
      </p:pic>
    </p:spTree>
    <p:extLst>
      <p:ext uri="{BB962C8B-B14F-4D97-AF65-F5344CB8AC3E}">
        <p14:creationId xmlns:p14="http://schemas.microsoft.com/office/powerpoint/2010/main" val="254077704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09DFABC-415D-4EFC-827F-8E23FF9D9C6B}"/>
              </a:ext>
            </a:extLst>
          </p:cNvPr>
          <p:cNvSpPr txBox="1"/>
          <p:nvPr/>
        </p:nvSpPr>
        <p:spPr>
          <a:xfrm>
            <a:off x="471141" y="3429000"/>
            <a:ext cx="5355598" cy="1938992"/>
          </a:xfrm>
          <a:prstGeom prst="rect">
            <a:avLst/>
          </a:prstGeom>
          <a:noFill/>
        </p:spPr>
        <p:txBody>
          <a:bodyPr wrap="square">
            <a:spAutoFit/>
          </a:bodyPr>
          <a:lstStyle/>
          <a:p>
            <a:r>
              <a:rPr lang="en-US" sz="2000" dirty="0">
                <a:solidFill>
                  <a:srgbClr val="2A3049"/>
                </a:solidFill>
                <a:latin typeface="Arial" panose="020B0604020202020204" pitchFamily="34" charset="0"/>
                <a:cs typeface="Arial" panose="020B0604020202020204" pitchFamily="34" charset="0"/>
              </a:rPr>
              <a:t>A complete guide of best practices to help financial service providers (FSPs) put </a:t>
            </a:r>
            <a:r>
              <a:rPr lang="en-US" sz="2000" b="1" dirty="0">
                <a:solidFill>
                  <a:srgbClr val="2A3049"/>
                </a:solidFill>
                <a:latin typeface="Arial" panose="020B0604020202020204" pitchFamily="34" charset="0"/>
                <a:cs typeface="Arial" panose="020B0604020202020204" pitchFamily="34" charset="0"/>
              </a:rPr>
              <a:t>clients</a:t>
            </a:r>
            <a:r>
              <a:rPr lang="en-US" sz="2000" dirty="0">
                <a:solidFill>
                  <a:srgbClr val="2A3049"/>
                </a:solidFill>
                <a:latin typeface="Arial" panose="020B0604020202020204" pitchFamily="34" charset="0"/>
                <a:cs typeface="Arial" panose="020B0604020202020204" pitchFamily="34" charset="0"/>
              </a:rPr>
              <a:t> at the center of all strategic and operational </a:t>
            </a:r>
            <a:r>
              <a:rPr lang="en-US" sz="2000" b="1" dirty="0">
                <a:solidFill>
                  <a:srgbClr val="2A3049"/>
                </a:solidFill>
                <a:latin typeface="Arial" panose="020B0604020202020204" pitchFamily="34" charset="0"/>
                <a:cs typeface="Arial" panose="020B0604020202020204" pitchFamily="34" charset="0"/>
              </a:rPr>
              <a:t>decisions</a:t>
            </a:r>
            <a:r>
              <a:rPr lang="en-US" sz="2000" dirty="0">
                <a:solidFill>
                  <a:srgbClr val="2A3049"/>
                </a:solidFill>
                <a:latin typeface="Arial" panose="020B0604020202020204" pitchFamily="34" charset="0"/>
                <a:cs typeface="Arial" panose="020B0604020202020204" pitchFamily="34" charset="0"/>
              </a:rPr>
              <a:t> and align their policies and procedures with </a:t>
            </a:r>
            <a:r>
              <a:rPr lang="en-US" sz="2000" b="1" dirty="0">
                <a:solidFill>
                  <a:srgbClr val="2A3049"/>
                </a:solidFill>
                <a:latin typeface="Arial" panose="020B0604020202020204" pitchFamily="34" charset="0"/>
                <a:cs typeface="Arial" panose="020B0604020202020204" pitchFamily="34" charset="0"/>
              </a:rPr>
              <a:t>responsible business practices</a:t>
            </a:r>
            <a:r>
              <a:rPr lang="en-US" sz="2000" dirty="0">
                <a:solidFill>
                  <a:srgbClr val="2A3049"/>
                </a:solidFill>
                <a:latin typeface="Arial" panose="020B0604020202020204" pitchFamily="34" charset="0"/>
                <a:cs typeface="Arial" panose="020B0604020202020204" pitchFamily="34" charset="0"/>
              </a:rPr>
              <a:t>.</a:t>
            </a:r>
            <a:endParaRPr lang="en-GB" sz="2000" dirty="0">
              <a:solidFill>
                <a:srgbClr val="2A3049"/>
              </a:solidFill>
              <a:latin typeface="Arial" panose="020B0604020202020204" pitchFamily="34" charset="0"/>
              <a:cs typeface="Arial" panose="020B0604020202020204" pitchFamily="34" charset="0"/>
            </a:endParaRPr>
          </a:p>
        </p:txBody>
      </p:sp>
      <p:pic>
        <p:nvPicPr>
          <p:cNvPr id="2" name="Picture 4">
            <a:extLst>
              <a:ext uri="{FF2B5EF4-FFF2-40B4-BE49-F238E27FC236}">
                <a16:creationId xmlns:a16="http://schemas.microsoft.com/office/drawing/2014/main" id="{B9D30A93-03D7-0792-F62F-B63313FA61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802" y="316800"/>
            <a:ext cx="5970922" cy="5834743"/>
          </a:xfrm>
          <a:prstGeom prst="rect">
            <a:avLst/>
          </a:prstGeom>
        </p:spPr>
      </p:pic>
      <p:sp>
        <p:nvSpPr>
          <p:cNvPr id="3" name="Titre 1">
            <a:extLst>
              <a:ext uri="{FF2B5EF4-FFF2-40B4-BE49-F238E27FC236}">
                <a16:creationId xmlns:a16="http://schemas.microsoft.com/office/drawing/2014/main" id="{F88C9147-9B5B-AF3F-6AE8-4E2F62966997}"/>
              </a:ext>
            </a:extLst>
          </p:cNvPr>
          <p:cNvSpPr>
            <a:spLocks noGrp="1"/>
          </p:cNvSpPr>
          <p:nvPr>
            <p:ph type="title"/>
          </p:nvPr>
        </p:nvSpPr>
        <p:spPr>
          <a:xfrm>
            <a:off x="125078" y="1308887"/>
            <a:ext cx="6047724" cy="1938992"/>
          </a:xfrm>
        </p:spPr>
        <p:txBody>
          <a:bodyPr>
            <a:noAutofit/>
          </a:bodyPr>
          <a:lstStyle/>
          <a:p>
            <a:pPr algn="ctr"/>
            <a:r>
              <a:rPr lang="en-US" sz="3200" cap="none" dirty="0">
                <a:latin typeface="Arial" panose="020B0604020202020204" pitchFamily="34" charset="0"/>
                <a:cs typeface="Arial" panose="020B0604020202020204" pitchFamily="34" charset="0"/>
                <a:sym typeface="Garamond"/>
              </a:rPr>
              <a:t>The Universal Standards for Social and Environmental Performance Management</a:t>
            </a:r>
          </a:p>
        </p:txBody>
      </p:sp>
    </p:spTree>
    <p:extLst>
      <p:ext uri="{BB962C8B-B14F-4D97-AF65-F5344CB8AC3E}">
        <p14:creationId xmlns:p14="http://schemas.microsoft.com/office/powerpoint/2010/main" val="275978940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Shape 891"/>
          <p:cNvSpPr/>
          <p:nvPr/>
        </p:nvSpPr>
        <p:spPr>
          <a:xfrm>
            <a:off x="1" y="1"/>
            <a:ext cx="2757480" cy="6858000"/>
          </a:xfrm>
          <a:prstGeom prst="rect">
            <a:avLst/>
          </a:prstGeom>
          <a:solidFill>
            <a:srgbClr val="BFBFBF">
              <a:alpha val="49803"/>
            </a:srgbClr>
          </a:solidFill>
          <a:ln>
            <a:noFill/>
          </a:ln>
        </p:spPr>
        <p:txBody>
          <a:bodyPr lIns="90930" tIns="45452" rIns="90930" bIns="45452" anchor="ctr"/>
          <a:lstStyle/>
          <a:p>
            <a:pPr algn="ctr">
              <a:defRPr/>
            </a:pPr>
            <a:endParaRPr sz="2400" dirty="0">
              <a:solidFill>
                <a:schemeClr val="lt1"/>
              </a:solidFill>
              <a:latin typeface="Times New Roman"/>
              <a:ea typeface="Times New Roman"/>
              <a:cs typeface="Times New Roman"/>
              <a:sym typeface="Times New Roman"/>
            </a:endParaRPr>
          </a:p>
        </p:txBody>
      </p:sp>
      <p:sp>
        <p:nvSpPr>
          <p:cNvPr id="892" name="Shape 892"/>
          <p:cNvSpPr txBox="1"/>
          <p:nvPr/>
        </p:nvSpPr>
        <p:spPr>
          <a:xfrm>
            <a:off x="395152" y="1886140"/>
            <a:ext cx="2362329" cy="2471738"/>
          </a:xfrm>
          <a:prstGeom prst="rect">
            <a:avLst/>
          </a:prstGeom>
          <a:noFill/>
          <a:ln>
            <a:noFill/>
          </a:ln>
        </p:spPr>
        <p:txBody>
          <a:bodyPr lIns="90930" tIns="45452" rIns="90930" bIns="45452"/>
          <a:lstStyle/>
          <a:p>
            <a:pPr>
              <a:buSzPct val="25000"/>
              <a:defRPr/>
            </a:pPr>
            <a:r>
              <a:rPr lang="en" sz="2400" i="1" u="sng" dirty="0">
                <a:solidFill>
                  <a:srgbClr val="595959"/>
                </a:solidFill>
                <a:latin typeface="Arial" panose="020B0604020202020204" pitchFamily="34" charset="0"/>
                <a:ea typeface="Cantarell"/>
                <a:cs typeface="Arial" panose="020B0604020202020204" pitchFamily="34" charset="0"/>
                <a:sym typeface="Cantarell"/>
              </a:rPr>
              <a:t>Dimension 7</a:t>
            </a:r>
            <a:r>
              <a:rPr lang="en" sz="2400" i="1" dirty="0">
                <a:solidFill>
                  <a:srgbClr val="595959"/>
                </a:solidFill>
                <a:latin typeface="Arial" panose="020B0604020202020204" pitchFamily="34" charset="0"/>
                <a:ea typeface="Cantarell"/>
                <a:cs typeface="Arial" panose="020B0604020202020204" pitchFamily="34" charset="0"/>
                <a:sym typeface="Cantarell"/>
              </a:rPr>
              <a:t>: Environmental Performance Management</a:t>
            </a:r>
          </a:p>
        </p:txBody>
      </p:sp>
      <p:sp>
        <p:nvSpPr>
          <p:cNvPr id="894" name="Shape 894"/>
          <p:cNvSpPr txBox="1"/>
          <p:nvPr/>
        </p:nvSpPr>
        <p:spPr>
          <a:xfrm>
            <a:off x="5487845" y="1371939"/>
            <a:ext cx="6313438" cy="1913843"/>
          </a:xfrm>
          <a:prstGeom prst="rect">
            <a:avLst/>
          </a:prstGeom>
          <a:noFill/>
          <a:ln>
            <a:noFill/>
          </a:ln>
        </p:spPr>
        <p:txBody>
          <a:bodyPr lIns="90930" tIns="45452" rIns="90930" bIns="45452"/>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has an environmental strategy and systems in place to implement it.</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identifies and manages environmental risks and opportunities.</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provider offers financial and nonfinancial products and services to achieve its environmental goals.</a:t>
            </a:r>
            <a:endParaRPr lang="en" sz="2000" dirty="0">
              <a:solidFill>
                <a:srgbClr val="2D4440"/>
              </a:solidFill>
              <a:latin typeface="Arial" panose="020B0604020202020204" pitchFamily="34" charset="0"/>
              <a:ea typeface="Cantarell"/>
              <a:cs typeface="Arial" panose="020B0604020202020204" pitchFamily="34" charset="0"/>
              <a:sym typeface="Cantare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82" y="3574463"/>
            <a:ext cx="2650921" cy="2702394"/>
          </a:xfrm>
          <a:prstGeom prst="rect">
            <a:avLst/>
          </a:prstGeom>
        </p:spPr>
      </p:pic>
    </p:spTree>
    <p:extLst>
      <p:ext uri="{BB962C8B-B14F-4D97-AF65-F5344CB8AC3E}">
        <p14:creationId xmlns:p14="http://schemas.microsoft.com/office/powerpoint/2010/main" val="2071667360"/>
      </p:ext>
    </p:extLst>
  </p:cSld>
  <p:clrMapOvr>
    <a:masterClrMapping/>
  </p:clrMapOvr>
  <p:transition spd="slow">
    <p:cut/>
  </p:transition>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irobi Training">
  <a:themeElements>
    <a:clrScheme name="Custom 6">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E69D29"/>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ème1">
  <a:themeElements>
    <a:clrScheme name="CERISE+SPTF_ppt">
      <a:dk1>
        <a:srgbClr val="2A3049"/>
      </a:dk1>
      <a:lt1>
        <a:srgbClr val="2EA092"/>
      </a:lt1>
      <a:dk2>
        <a:srgbClr val="FAF4EA"/>
      </a:dk2>
      <a:lt2>
        <a:srgbClr val="5FD394"/>
      </a:lt2>
      <a:accent1>
        <a:srgbClr val="F3736C"/>
      </a:accent1>
      <a:accent2>
        <a:srgbClr val="5AC0EB"/>
      </a:accent2>
      <a:accent3>
        <a:srgbClr val="CE8AE4"/>
      </a:accent3>
      <a:accent4>
        <a:srgbClr val="F4A261"/>
      </a:accent4>
      <a:accent5>
        <a:srgbClr val="5B78E4"/>
      </a:accent5>
      <a:accent6>
        <a:srgbClr val="E8C46A"/>
      </a:accent6>
      <a:hlink>
        <a:srgbClr val="2EA092"/>
      </a:hlink>
      <a:folHlink>
        <a:srgbClr val="2A3049"/>
      </a:folHlink>
    </a:clrScheme>
    <a:fontScheme name="CERISE+SPTF">
      <a:majorFont>
        <a:latin typeface="Work Sans"/>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1" id="{4AE3C556-DB17-4DA4-AE02-94A1EF804EF6}" vid="{86CA30DA-A8CC-41E4-B0C5-11BC07BAAB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31647</TotalTime>
  <Words>2197</Words>
  <Application>Microsoft Office PowerPoint</Application>
  <PresentationFormat>Widescreen</PresentationFormat>
  <Paragraphs>209</Paragraphs>
  <Slides>19</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Arial</vt:lpstr>
      <vt:lpstr>Calibri</vt:lpstr>
      <vt:lpstr>Calibri Light</vt:lpstr>
      <vt:lpstr>Courier New</vt:lpstr>
      <vt:lpstr>Georgia</vt:lpstr>
      <vt:lpstr>Open Sans</vt:lpstr>
      <vt:lpstr>Times New Roman</vt:lpstr>
      <vt:lpstr>Trebuchet MS</vt:lpstr>
      <vt:lpstr>Wingdings</vt:lpstr>
      <vt:lpstr>Wingdings 2</vt:lpstr>
      <vt:lpstr>Work Sans</vt:lpstr>
      <vt:lpstr>Office Theme</vt:lpstr>
      <vt:lpstr>1_Nairobi Training</vt:lpstr>
      <vt:lpstr>1_Thème1</vt:lpstr>
      <vt:lpstr>PowerPoint Presentation</vt:lpstr>
      <vt:lpstr>PowerPoint Presentation</vt:lpstr>
      <vt:lpstr>PowerPoint Presentation</vt:lpstr>
      <vt:lpstr>PowerPoint Presentation</vt:lpstr>
      <vt:lpstr>PowerPoint Presentation</vt:lpstr>
      <vt:lpstr>PowerPoint Presentation</vt:lpstr>
      <vt:lpstr>Standard frameworks used operationalize Green Finance   A case of SEPM</vt:lpstr>
      <vt:lpstr>The Universal Standards for Social and Environmental Performance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reach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Myka Reinsch Sinclair</dc:creator>
  <cp:lastModifiedBy>DENIS KIYIMBA</cp:lastModifiedBy>
  <cp:revision>391</cp:revision>
  <cp:lastPrinted>2022-11-21T21:33:59Z</cp:lastPrinted>
  <dcterms:created xsi:type="dcterms:W3CDTF">2018-11-23T07:24:53Z</dcterms:created>
  <dcterms:modified xsi:type="dcterms:W3CDTF">2022-12-13T13:40:46Z</dcterms:modified>
</cp:coreProperties>
</file>