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7" r:id="rId1"/>
  </p:sldMasterIdLst>
  <p:notesMasterIdLst>
    <p:notesMasterId r:id="rId18"/>
  </p:notesMasterIdLst>
  <p:sldIdLst>
    <p:sldId id="258" r:id="rId2"/>
    <p:sldId id="491" r:id="rId3"/>
    <p:sldId id="489" r:id="rId4"/>
    <p:sldId id="544" r:id="rId5"/>
    <p:sldId id="449" r:id="rId6"/>
    <p:sldId id="545" r:id="rId7"/>
    <p:sldId id="546" r:id="rId8"/>
    <p:sldId id="453" r:id="rId9"/>
    <p:sldId id="501" r:id="rId10"/>
    <p:sldId id="502" r:id="rId11"/>
    <p:sldId id="503" r:id="rId12"/>
    <p:sldId id="504" r:id="rId13"/>
    <p:sldId id="506" r:id="rId14"/>
    <p:sldId id="505" r:id="rId15"/>
    <p:sldId id="496" r:id="rId16"/>
    <p:sldId id="542" r:id="rId1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B669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434" autoAdjust="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A98ABD3-0332-455F-A56A-F84B048E6FAC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AA83FF-0F35-4543-A7DD-40AB15A72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51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D5C970D-7A91-4D4C-AF07-47B8AAB32F5E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4262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8041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140677" y="3178174"/>
            <a:ext cx="1443661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C9B669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82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68812" y="3178174"/>
            <a:ext cx="1415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C9B669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5773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140677" y="4911724"/>
            <a:ext cx="1443661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C9B669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282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54745" y="4911724"/>
            <a:ext cx="142959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C9B669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0016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154745" y="4911724"/>
            <a:ext cx="142959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C9B669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697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154745" y="714374"/>
            <a:ext cx="142959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C9B669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533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140677" y="714374"/>
            <a:ext cx="1443661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C9B669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37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 sz="3200">
                <a:latin typeface="Book Antiqua" panose="02040602050305030304" pitchFamily="18" charset="0"/>
              </a:defRPr>
            </a:lvl1pPr>
            <a:lvl2pPr>
              <a:defRPr sz="2400">
                <a:latin typeface="Book Antiqua" panose="02040602050305030304" pitchFamily="18" charset="0"/>
              </a:defRPr>
            </a:lvl2pPr>
            <a:lvl3pPr>
              <a:defRPr sz="2000">
                <a:latin typeface="Book Antiqua" panose="02040602050305030304" pitchFamily="18" charset="0"/>
              </a:defRPr>
            </a:lvl3pPr>
            <a:lvl4pPr>
              <a:defRPr sz="1600">
                <a:latin typeface="Book Antiqua" panose="02040602050305030304" pitchFamily="18" charset="0"/>
              </a:defRPr>
            </a:lvl4pPr>
            <a:lvl5pPr>
              <a:defRPr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154745" y="714374"/>
            <a:ext cx="142959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C9B669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89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C9B669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00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54745" y="714374"/>
            <a:ext cx="142959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C9B669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784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154745" y="714374"/>
            <a:ext cx="142959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C9B669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15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154745" y="714374"/>
            <a:ext cx="142959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C9B669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15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168812" y="714374"/>
            <a:ext cx="1415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C9B669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632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126609" y="714374"/>
            <a:ext cx="1457729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C9B669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7959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140677" y="4911724"/>
            <a:ext cx="1443661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C9B669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71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0000">
              <a:srgbClr val="EEE8D1"/>
            </a:gs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C9B66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-90608"/>
            <a:ext cx="2946400" cy="1041139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-5275" y="2276349"/>
            <a:ext cx="188154" cy="236695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7" name="Group 6"/>
          <p:cNvGrpSpPr/>
          <p:nvPr userDrawn="1"/>
        </p:nvGrpSpPr>
        <p:grpSpPr>
          <a:xfrm>
            <a:off x="-17292" y="0"/>
            <a:ext cx="200171" cy="6858000"/>
            <a:chOff x="-17292" y="0"/>
            <a:chExt cx="200171" cy="6858000"/>
          </a:xfrm>
        </p:grpSpPr>
        <p:sp>
          <p:nvSpPr>
            <p:cNvPr id="36" name="Rectangle 35"/>
            <p:cNvSpPr/>
            <p:nvPr userDrawn="1"/>
          </p:nvSpPr>
          <p:spPr>
            <a:xfrm>
              <a:off x="-17292" y="4643306"/>
              <a:ext cx="200171" cy="221469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 userDrawn="1"/>
          </p:nvSpPr>
          <p:spPr>
            <a:xfrm>
              <a:off x="-5275" y="0"/>
              <a:ext cx="188154" cy="22763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17391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  <p:sldLayoutId id="2147483821" r:id="rId14"/>
    <p:sldLayoutId id="2147483822" r:id="rId15"/>
    <p:sldLayoutId id="21474838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4800" b="1" kern="1200">
          <a:solidFill>
            <a:schemeClr val="tx1">
              <a:lumMod val="85000"/>
              <a:lumOff val="15000"/>
            </a:schemeClr>
          </a:solidFill>
          <a:latin typeface="Book Antiqua" panose="02040602050305030304" pitchFamily="18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balance.com/michael-rubin-bio-2894123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138" y="5111931"/>
            <a:ext cx="10058400" cy="852942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en-GB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defRPr/>
            </a:pPr>
            <a:endParaRPr lang="en-US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6A706C0-0CFE-4FF1-812E-AFE54EFB66BB}"/>
              </a:ext>
            </a:extLst>
          </p:cNvPr>
          <p:cNvSpPr/>
          <p:nvPr/>
        </p:nvSpPr>
        <p:spPr>
          <a:xfrm>
            <a:off x="419538" y="893127"/>
            <a:ext cx="1159194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000" b="1" dirty="0"/>
          </a:p>
          <a:p>
            <a:pPr algn="ctr"/>
            <a:endParaRPr lang="en-US" sz="4000" b="1" dirty="0">
              <a:latin typeface="Book Antiqua" panose="02040602050305030304" pitchFamily="18" charset="0"/>
            </a:endParaRPr>
          </a:p>
          <a:p>
            <a:pPr algn="ctr"/>
            <a:r>
              <a:rPr lang="en-US" sz="3600" b="1" i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“Early Planning For A Happy Retirement”</a:t>
            </a:r>
          </a:p>
          <a:p>
            <a:pPr algn="ctr"/>
            <a:endParaRPr lang="en-US" sz="4000" b="1" dirty="0">
              <a:latin typeface="Book Antiqua" panose="02040602050305030304" pitchFamily="18" charset="0"/>
            </a:endParaRPr>
          </a:p>
          <a:p>
            <a:pPr algn="ctr"/>
            <a:endParaRPr lang="en-US" sz="4000" b="1" dirty="0">
              <a:latin typeface="Book Antiqua" panose="02040602050305030304" pitchFamily="18" charset="0"/>
            </a:endParaRPr>
          </a:p>
          <a:p>
            <a:pPr algn="ctr"/>
            <a:endParaRPr lang="en-US" sz="4000" b="1" dirty="0">
              <a:latin typeface="Book Antiqua" panose="02040602050305030304" pitchFamily="18" charset="0"/>
            </a:endParaRPr>
          </a:p>
          <a:p>
            <a:pPr algn="ctr"/>
            <a:r>
              <a:rPr lang="en-US" sz="2400" b="1" dirty="0"/>
              <a:t>Martin A. Nsubuga</a:t>
            </a:r>
          </a:p>
          <a:p>
            <a:pPr algn="ctr"/>
            <a:r>
              <a:rPr lang="en-US" sz="2400" b="1" dirty="0"/>
              <a:t>Chief Executive Officer</a:t>
            </a:r>
          </a:p>
          <a:p>
            <a:pPr algn="ctr"/>
            <a:r>
              <a:rPr lang="en-US" sz="2400" b="1" dirty="0"/>
              <a:t>UGANDA RETIREMENT BENEFITS REGULATORY AUTHORITY</a:t>
            </a:r>
          </a:p>
          <a:p>
            <a:pPr algn="ctr"/>
            <a:endParaRPr lang="en-US" sz="2400" b="1" dirty="0"/>
          </a:p>
          <a:p>
            <a:pPr algn="ctr"/>
            <a:r>
              <a:rPr lang="en-CA" altLang="en-US" sz="2400" dirty="0">
                <a:latin typeface="SegoeUI"/>
              </a:rPr>
              <a:t>Tuesday November 23</a:t>
            </a:r>
            <a:r>
              <a:rPr lang="en-CA" altLang="en-US" sz="2400" baseline="30000" dirty="0">
                <a:latin typeface="SegoeUI"/>
              </a:rPr>
              <a:t>rd</a:t>
            </a:r>
            <a:r>
              <a:rPr lang="en-CA" altLang="en-US" sz="2400" dirty="0">
                <a:latin typeface="SegoeUI"/>
              </a:rPr>
              <a:t>, 2021</a:t>
            </a:r>
            <a:endParaRPr lang="en-GB" altLang="en-US" sz="2400" dirty="0"/>
          </a:p>
          <a:p>
            <a:pPr algn="ctr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4210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FE8A52A9-0B3E-4EBF-941F-D0C0D0D9F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18" y="1179513"/>
            <a:ext cx="11129346" cy="5091112"/>
          </a:xfrm>
        </p:spPr>
        <p:txBody>
          <a:bodyPr/>
          <a:lstStyle/>
          <a:p>
            <a:pPr marL="0" indent="0">
              <a:buFont typeface="Wingdings 3" panose="05040102010807070707" pitchFamily="18" charset="2"/>
              <a:buNone/>
              <a:defRPr/>
            </a:pPr>
            <a:endParaRPr lang="en-US" altLang="en-US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altLang="en-US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US" altLang="en-US" dirty="0"/>
              <a:t>Some of the happiest and most content retirees have a few things beyond financial security in common.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US" sz="2800" b="1" i="1" cap="all" dirty="0">
                <a:hlinkClick r:id="rId2"/>
              </a:rPr>
              <a:t>MICHAEL RUBIN</a:t>
            </a:r>
            <a:r>
              <a:rPr lang="en-US" sz="2800" b="1" i="1" cap="all" dirty="0"/>
              <a:t> </a:t>
            </a:r>
            <a:r>
              <a:rPr lang="en-US" sz="2800" i="1" dirty="0"/>
              <a:t>Updated October 22, 2018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altLang="en-US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A8F5B099-335E-4310-AE20-54AE9D737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99" y="134939"/>
            <a:ext cx="9378672" cy="57527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3600" dirty="0"/>
              <a:t>What do you to do? </a:t>
            </a:r>
            <a:r>
              <a:rPr lang="en-US" altLang="en-US" sz="3600" dirty="0">
                <a:solidFill>
                  <a:srgbClr val="FF0000"/>
                </a:solidFill>
              </a:rPr>
              <a:t>You may need to Work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367DDD39-F821-4D9B-BD48-F1460B437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84" y="1414463"/>
            <a:ext cx="11470829" cy="44767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b="1" dirty="0">
                <a:solidFill>
                  <a:srgbClr val="00B050"/>
                </a:solidFill>
              </a:rPr>
              <a:t>Sounds contradictory! 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Equip yourself with knowledge that could be useful in retirement</a:t>
            </a:r>
          </a:p>
          <a:p>
            <a:endParaRPr lang="en-US" altLang="en-US" dirty="0"/>
          </a:p>
          <a:p>
            <a:r>
              <a:rPr lang="en-US" altLang="en-US" dirty="0"/>
              <a:t>Build a great reputation of professional competence </a:t>
            </a:r>
          </a:p>
          <a:p>
            <a:endParaRPr lang="en-US" altLang="en-US" dirty="0"/>
          </a:p>
          <a:p>
            <a:r>
              <a:rPr lang="en-US" altLang="en-US" dirty="0"/>
              <a:t>Integrity, ethical </a:t>
            </a:r>
            <a:r>
              <a:rPr lang="en-US" altLang="en-US" dirty="0" err="1"/>
              <a:t>etc</a:t>
            </a: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AF7EE4FB-55A2-479F-A90C-E32C79B16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107" y="182562"/>
            <a:ext cx="8677768" cy="670187"/>
          </a:xfrm>
        </p:spPr>
        <p:txBody>
          <a:bodyPr>
            <a:normAutofit fontScale="90000"/>
          </a:bodyPr>
          <a:lstStyle/>
          <a:p>
            <a:r>
              <a:rPr lang="en-US" altLang="en-US" sz="3600" dirty="0">
                <a:solidFill>
                  <a:schemeClr val="tx1"/>
                </a:solidFill>
              </a:rPr>
              <a:t>Maintain Good and Great Relationships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2688-76D2-4D67-9159-56FA817A4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531" y="1216242"/>
            <a:ext cx="11310938" cy="5068580"/>
          </a:xfrm>
        </p:spPr>
        <p:txBody>
          <a:bodyPr/>
          <a:lstStyle/>
          <a:p>
            <a:pPr marL="0" indent="0" algn="ctr">
              <a:buFont typeface="Wingdings 3" panose="05040102010807070707" pitchFamily="18" charset="2"/>
              <a:buNone/>
              <a:defRPr/>
            </a:pPr>
            <a:r>
              <a:rPr lang="en-US" sz="2800" b="1" dirty="0">
                <a:solidFill>
                  <a:srgbClr val="FF0000"/>
                </a:solidFill>
              </a:rPr>
              <a:t>Build both romantic and platonic Relationships now for an enjoyable retirement. </a:t>
            </a:r>
          </a:p>
          <a:p>
            <a:pPr>
              <a:defRPr/>
            </a:pPr>
            <a:r>
              <a:rPr lang="en-US" sz="2800" b="1" i="1" dirty="0">
                <a:solidFill>
                  <a:srgbClr val="00B050"/>
                </a:solidFill>
              </a:rPr>
              <a:t>Married retirees in good or great relationship </a:t>
            </a:r>
            <a:r>
              <a:rPr lang="en-US" sz="2800" dirty="0"/>
              <a:t>with their spouse are reportedly happier than their single counterparts.</a:t>
            </a:r>
          </a:p>
          <a:p>
            <a:pPr marL="0" indent="0">
              <a:buNone/>
              <a:defRPr/>
            </a:pPr>
            <a:endParaRPr lang="en-US" sz="2800" dirty="0"/>
          </a:p>
          <a:p>
            <a:pPr>
              <a:defRPr/>
            </a:pPr>
            <a:r>
              <a:rPr lang="en-US" sz="2800" b="1" i="1" dirty="0">
                <a:solidFill>
                  <a:srgbClr val="00B050"/>
                </a:solidFill>
              </a:rPr>
              <a:t>Develop a social network for a happy retirement now. </a:t>
            </a:r>
            <a:r>
              <a:rPr lang="en-US" sz="2800" i="1" dirty="0">
                <a:solidFill>
                  <a:schemeClr val="tx1"/>
                </a:solidFill>
              </a:rPr>
              <a:t>Join social clubs i.e. Rotary, Lion, Church, Community works, community leadership</a:t>
            </a:r>
            <a:r>
              <a:rPr lang="en-US" sz="2800" b="1" i="1" dirty="0">
                <a:solidFill>
                  <a:schemeClr val="tx1"/>
                </a:solidFill>
              </a:rPr>
              <a:t>.</a:t>
            </a:r>
          </a:p>
          <a:p>
            <a:pPr>
              <a:defRPr/>
            </a:pPr>
            <a:endParaRPr lang="en-US" sz="2800" b="1" i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800" b="1" i="1" dirty="0">
                <a:solidFill>
                  <a:schemeClr val="tx1"/>
                </a:solidFill>
              </a:rPr>
              <a:t>Build a great relationship with God 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pic>
        <p:nvPicPr>
          <p:cNvPr id="54276" name="Picture 3">
            <a:extLst>
              <a:ext uri="{FF2B5EF4-FFF2-40B4-BE49-F238E27FC236}">
                <a16:creationId xmlns:a16="http://schemas.microsoft.com/office/drawing/2014/main" id="{43CA50FF-47BE-4325-86B0-A2B6351C88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167" y="5458968"/>
            <a:ext cx="4166833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3F1D6347-EBC0-4176-8EBC-A7BA2B012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3988" y="571500"/>
            <a:ext cx="9715500" cy="1281113"/>
          </a:xfrm>
        </p:spPr>
        <p:txBody>
          <a:bodyPr/>
          <a:lstStyle/>
          <a:p>
            <a:r>
              <a:rPr lang="en-US" altLang="en-US" sz="4000" dirty="0"/>
              <a:t>Find Hobbies and Stay Busy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22373-369A-423E-83A0-05DDB38D7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474" y="1454150"/>
            <a:ext cx="11603114" cy="4841875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sz="3600" b="1" dirty="0">
                <a:solidFill>
                  <a:srgbClr val="FF0000"/>
                </a:solidFill>
              </a:rPr>
              <a:t>How will you fill your days? </a:t>
            </a:r>
            <a:endParaRPr lang="en-US" sz="3600" b="1" i="1" dirty="0">
              <a:solidFill>
                <a:srgbClr val="FF0000"/>
              </a:solidFill>
            </a:endParaRP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dirty="0"/>
              <a:t>Identify a hobby that you will also enjoy doing in retirement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Identify now something that will keep you busy in retirement. </a:t>
            </a:r>
          </a:p>
          <a:p>
            <a:pPr>
              <a:defRPr/>
            </a:pPr>
            <a:endParaRPr lang="en-US" sz="2800" dirty="0"/>
          </a:p>
        </p:txBody>
      </p:sp>
      <p:pic>
        <p:nvPicPr>
          <p:cNvPr id="55300" name="Picture 1">
            <a:extLst>
              <a:ext uri="{FF2B5EF4-FFF2-40B4-BE49-F238E27FC236}">
                <a16:creationId xmlns:a16="http://schemas.microsoft.com/office/drawing/2014/main" id="{B78DFEC2-4126-42F2-9C40-F7AD34310A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774" y="5153057"/>
            <a:ext cx="4621213" cy="165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id="{2A1E031B-10E1-41B7-9C3E-7D7A797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28" y="222250"/>
            <a:ext cx="7821966" cy="708025"/>
          </a:xfrm>
        </p:spPr>
        <p:txBody>
          <a:bodyPr/>
          <a:lstStyle/>
          <a:p>
            <a:pPr algn="ctr"/>
            <a:r>
              <a:rPr lang="en-US" altLang="en-US" sz="4000" dirty="0"/>
              <a:t>Be Active and Healthy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C0CE7-37F3-411B-9CD8-A6A3E974A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63" y="1227138"/>
            <a:ext cx="11310937" cy="5408612"/>
          </a:xfrm>
        </p:spPr>
        <p:txBody>
          <a:bodyPr>
            <a:normAutofit/>
          </a:bodyPr>
          <a:lstStyle/>
          <a:p>
            <a:pPr marL="0" indent="0" algn="ctr">
              <a:buFont typeface="Wingdings 3" panose="05040102010807070707" pitchFamily="18" charset="2"/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Your health when it comes to your happiness can't be overstated. 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sz="2800" dirty="0"/>
              <a:t>Maintain good health habits now for an enjoyable and happy retirement. </a:t>
            </a:r>
            <a:endParaRPr lang="en-US" sz="2800" b="1" i="1" dirty="0">
              <a:solidFill>
                <a:srgbClr val="FF0000"/>
              </a:solidFill>
            </a:endParaRP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While you can't predict health concerns, the best step is preventative. </a:t>
            </a:r>
            <a:r>
              <a:rPr lang="en-US" sz="2800" b="1" i="1" dirty="0">
                <a:solidFill>
                  <a:srgbClr val="00B050"/>
                </a:solidFill>
              </a:rPr>
              <a:t>Take care of yourself now for a better retirement.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>
            <a:extLst>
              <a:ext uri="{FF2B5EF4-FFF2-40B4-BE49-F238E27FC236}">
                <a16:creationId xmlns:a16="http://schemas.microsoft.com/office/drawing/2014/main" id="{2C3840F2-000A-42A9-B894-D4BD13153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895BD9F-73DD-4C33-85C4-D9AF72D04602}" type="slidenum">
              <a:rPr lang="en-US" altLang="en-US">
                <a:solidFill>
                  <a:srgbClr val="FE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>
              <a:solidFill>
                <a:srgbClr val="FEFFFF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0727C36-B282-4345-BB11-9778410EE200}"/>
              </a:ext>
            </a:extLst>
          </p:cNvPr>
          <p:cNvSpPr/>
          <p:nvPr/>
        </p:nvSpPr>
        <p:spPr>
          <a:xfrm>
            <a:off x="531813" y="1433004"/>
            <a:ext cx="4634991" cy="24277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kern="0" dirty="0">
                <a:solidFill>
                  <a:srgbClr val="C00000"/>
                </a:solidFill>
                <a:ea typeface="MS PGothic" panose="020B0600070205080204" pitchFamily="34" charset="-128"/>
              </a:rPr>
              <a:t>Retirement</a:t>
            </a:r>
            <a:r>
              <a:rPr lang="en-US" sz="2400" kern="0" dirty="0">
                <a:solidFill>
                  <a:srgbClr val="C00000"/>
                </a:solidFill>
                <a:ea typeface="MS PGothic" panose="020B0600070205080204" pitchFamily="34" charset="-128"/>
              </a:rPr>
              <a:t>” </a:t>
            </a:r>
            <a:r>
              <a:rPr lang="en-US" sz="2400" kern="0" dirty="0">
                <a:solidFill>
                  <a:srgbClr val="000000"/>
                </a:solidFill>
                <a:ea typeface="MS PGothic" panose="020B0600070205080204" pitchFamily="34" charset="-128"/>
              </a:rPr>
              <a:t>is a phase of life where one’s </a:t>
            </a:r>
            <a:r>
              <a:rPr lang="en-US" sz="2400" u="sng" kern="0" dirty="0">
                <a:solidFill>
                  <a:srgbClr val="C00000"/>
                </a:solidFill>
                <a:ea typeface="MS PGothic" panose="020B0600070205080204" pitchFamily="34" charset="-128"/>
              </a:rPr>
              <a:t>regular</a:t>
            </a:r>
            <a:r>
              <a:rPr lang="en-US" sz="2400" kern="0" dirty="0">
                <a:solidFill>
                  <a:srgbClr val="000000"/>
                </a:solidFill>
                <a:ea typeface="MS PGothic" panose="020B0600070205080204" pitchFamily="34" charset="-128"/>
              </a:rPr>
              <a:t> source of income ceases.</a:t>
            </a:r>
          </a:p>
          <a:p>
            <a:pPr algn="ctr">
              <a:defRPr/>
            </a:pPr>
            <a:endParaRPr lang="en-US" sz="2400" kern="0" dirty="0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16BCD9F-D17C-46EF-8339-C95F250F20D4}"/>
              </a:ext>
            </a:extLst>
          </p:cNvPr>
          <p:cNvSpPr/>
          <p:nvPr/>
        </p:nvSpPr>
        <p:spPr>
          <a:xfrm>
            <a:off x="531812" y="4469167"/>
            <a:ext cx="4634991" cy="232568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spcBef>
                <a:spcPts val="800"/>
              </a:spcBef>
              <a:defRPr/>
            </a:pPr>
            <a:r>
              <a:rPr lang="en-US" sz="2400" kern="0" dirty="0">
                <a:solidFill>
                  <a:srgbClr val="000000"/>
                </a:solidFill>
                <a:ea typeface="MS PGothic" panose="020B0600070205080204" pitchFamily="34" charset="-128"/>
              </a:rPr>
              <a:t>While  your  </a:t>
            </a:r>
            <a:r>
              <a:rPr lang="en-US" sz="2400" kern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MS PGothic" panose="020B0600070205080204" pitchFamily="34" charset="-128"/>
              </a:rPr>
              <a:t>INCOME</a:t>
            </a:r>
            <a:r>
              <a:rPr lang="en-US" sz="2400" kern="0" dirty="0">
                <a:solidFill>
                  <a:srgbClr val="000000"/>
                </a:solidFill>
                <a:ea typeface="MS PGothic" panose="020B0600070205080204" pitchFamily="34" charset="-128"/>
              </a:rPr>
              <a:t> stops, your </a:t>
            </a:r>
            <a:r>
              <a:rPr lang="en-US" sz="2400" kern="0" dirty="0">
                <a:solidFill>
                  <a:srgbClr val="FF0000"/>
                </a:solidFill>
                <a:ea typeface="MS PGothic" panose="020B0600070205080204" pitchFamily="34" charset="-128"/>
              </a:rPr>
              <a:t>EXPENSES </a:t>
            </a:r>
            <a:r>
              <a:rPr lang="en-US" sz="2400" kern="0" dirty="0">
                <a:solidFill>
                  <a:srgbClr val="000000"/>
                </a:solidFill>
                <a:ea typeface="MS PGothic" panose="020B0600070205080204" pitchFamily="34" charset="-128"/>
              </a:rPr>
              <a:t>don’t!!!!!!!!</a:t>
            </a: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CCA2A172-BB15-4426-9DEF-D535EDAC875F}"/>
              </a:ext>
            </a:extLst>
          </p:cNvPr>
          <p:cNvSpPr/>
          <p:nvPr/>
        </p:nvSpPr>
        <p:spPr>
          <a:xfrm>
            <a:off x="5974672" y="1433004"/>
            <a:ext cx="5209265" cy="242779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kern="0" dirty="0">
                <a:solidFill>
                  <a:srgbClr val="C00000"/>
                </a:solidFill>
                <a:ea typeface="MS PGothic" panose="020B0600070205080204" pitchFamily="34" charset="-128"/>
              </a:rPr>
              <a:t>Retirement</a:t>
            </a:r>
            <a:r>
              <a:rPr lang="en-US" sz="2400" kern="0" dirty="0">
                <a:solidFill>
                  <a:srgbClr val="C00000"/>
                </a:solidFill>
                <a:ea typeface="MS PGothic" panose="020B0600070205080204" pitchFamily="34" charset="-128"/>
              </a:rPr>
              <a:t>” </a:t>
            </a:r>
            <a:r>
              <a:rPr lang="en-US" sz="2400" kern="0" dirty="0">
                <a:solidFill>
                  <a:srgbClr val="000000"/>
                </a:solidFill>
                <a:ea typeface="MS PGothic" panose="020B0600070205080204" pitchFamily="34" charset="-128"/>
              </a:rPr>
              <a:t>is just the last stage of life to </a:t>
            </a:r>
            <a:r>
              <a:rPr lang="en-US" sz="2400" i="1" kern="0" dirty="0">
                <a:solidFill>
                  <a:srgbClr val="00B050"/>
                </a:solidFill>
                <a:ea typeface="MS PGothic" panose="020B0600070205080204" pitchFamily="34" charset="-128"/>
              </a:rPr>
              <a:t>enjoy or suffer</a:t>
            </a:r>
            <a:r>
              <a:rPr lang="en-US" sz="2400" kern="0" dirty="0">
                <a:solidFill>
                  <a:srgbClr val="000000"/>
                </a:solidFill>
                <a:ea typeface="MS PGothic" panose="020B0600070205080204" pitchFamily="34" charset="-128"/>
              </a:rPr>
              <a:t>.</a:t>
            </a:r>
          </a:p>
          <a:p>
            <a:pPr algn="ctr">
              <a:defRPr/>
            </a:pPr>
            <a:endParaRPr lang="en-US" sz="2400" kern="0" dirty="0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97D29552-0EAE-4470-AF12-F8B07C5AFF69}"/>
              </a:ext>
            </a:extLst>
          </p:cNvPr>
          <p:cNvSpPr/>
          <p:nvPr/>
        </p:nvSpPr>
        <p:spPr>
          <a:xfrm>
            <a:off x="6773662" y="4373687"/>
            <a:ext cx="4410275" cy="232568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spcBef>
                <a:spcPts val="800"/>
              </a:spcBef>
              <a:defRPr/>
            </a:pPr>
            <a:r>
              <a:rPr lang="en-US" sz="3600" b="1" kern="0" dirty="0">
                <a:solidFill>
                  <a:srgbClr val="FF0000"/>
                </a:solidFill>
                <a:ea typeface="MS PGothic" panose="020B0600070205080204" pitchFamily="34" charset="-128"/>
              </a:rPr>
              <a:t>Bottom line!</a:t>
            </a:r>
          </a:p>
          <a:p>
            <a:pPr algn="just">
              <a:spcBef>
                <a:spcPts val="800"/>
              </a:spcBef>
              <a:defRPr/>
            </a:pPr>
            <a:r>
              <a:rPr lang="en-US" sz="2400" kern="0" dirty="0">
                <a:solidFill>
                  <a:srgbClr val="000000"/>
                </a:solidFill>
                <a:ea typeface="MS PGothic" panose="020B0600070205080204" pitchFamily="34" charset="-128"/>
              </a:rPr>
              <a:t>You will still need a </a:t>
            </a:r>
            <a:r>
              <a:rPr lang="en-US" sz="2400" kern="0" dirty="0">
                <a:solidFill>
                  <a:srgbClr val="00B050"/>
                </a:solidFill>
                <a:ea typeface="MS PGothic" panose="020B0600070205080204" pitchFamily="34" charset="-128"/>
              </a:rPr>
              <a:t>“</a:t>
            </a:r>
            <a:r>
              <a:rPr lang="en-US" sz="2400" b="1" kern="0" dirty="0">
                <a:solidFill>
                  <a:srgbClr val="00B050"/>
                </a:solidFill>
                <a:ea typeface="MS PGothic" panose="020B0600070205080204" pitchFamily="34" charset="-128"/>
              </a:rPr>
              <a:t>cash-flow”</a:t>
            </a:r>
            <a:r>
              <a:rPr lang="en-US" sz="2400" b="1" kern="0" dirty="0">
                <a:solidFill>
                  <a:srgbClr val="FF0000"/>
                </a:solidFill>
                <a:ea typeface="MS PGothic" panose="020B0600070205080204" pitchFamily="34" charset="-128"/>
              </a:rPr>
              <a:t> </a:t>
            </a:r>
            <a:r>
              <a:rPr lang="en-US" sz="2400" kern="0" dirty="0">
                <a:solidFill>
                  <a:schemeClr val="tx2"/>
                </a:solidFill>
                <a:ea typeface="MS PGothic" panose="020B0600070205080204" pitchFamily="34" charset="-128"/>
              </a:rPr>
              <a:t>to live longer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2885" y="658944"/>
            <a:ext cx="4101737" cy="79538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Thank You…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501" y="4467497"/>
            <a:ext cx="11256885" cy="239050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  <a:defRPr>
                <a:solidFill>
                  <a:srgbClr val="000000"/>
                </a:solidFill>
              </a:defRPr>
            </a:pPr>
            <a:r>
              <a:rPr lang="en-US" sz="3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Protecting Your Retirement Benefits</a:t>
            </a:r>
          </a:p>
          <a:p>
            <a:pPr marL="0" indent="0" algn="ctr">
              <a:buNone/>
              <a:defRPr>
                <a:solidFill>
                  <a:srgbClr val="000000"/>
                </a:solidFill>
              </a:defRPr>
            </a:pPr>
            <a:endParaRPr lang="en-US" sz="3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>
                <a:solidFill>
                  <a:srgbClr val="000000"/>
                </a:solidFill>
              </a:defRPr>
            </a:pPr>
            <a:r>
              <a:rPr lang="en-US" sz="3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Uganda Retirement Benefits Regulatory Authority (URBRA)</a:t>
            </a:r>
          </a:p>
          <a:p>
            <a:pPr marL="0" indent="0" algn="ctr">
              <a:buNone/>
              <a:defRPr>
                <a:solidFill>
                  <a:srgbClr val="000000"/>
                </a:solidFill>
              </a:defRPr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Plot No. 1, Clement Hill Rd (4th - 6th Floor) | P.O. Box 7561, Kampala</a:t>
            </a:r>
          </a:p>
          <a:p>
            <a:pPr marL="0" indent="0" algn="ctr">
              <a:buNone/>
              <a:defRPr>
                <a:solidFill>
                  <a:srgbClr val="000000"/>
                </a:solidFill>
              </a:defRPr>
            </a:pPr>
            <a:r>
              <a:rPr lang="en-US" b="1" dirty="0">
                <a:solidFill>
                  <a:schemeClr val="tx1"/>
                </a:solidFill>
                <a:uFill>
                  <a:solidFill/>
                </a:uFill>
                <a:latin typeface="Arial" panose="020B0604020202020204" pitchFamily="34" charset="0"/>
                <a:cs typeface="Arial" panose="020B0604020202020204" pitchFamily="34" charset="0"/>
              </a:rPr>
              <a:t>urbra@urbra.go.ug</a:t>
            </a:r>
          </a:p>
          <a:p>
            <a:pPr marL="0" indent="0" algn="ctr">
              <a:buNone/>
              <a:defRPr>
                <a:solidFill>
                  <a:srgbClr val="000000"/>
                </a:solidFill>
              </a:defRPr>
            </a:pPr>
            <a:r>
              <a:rPr lang="en-US" b="1" dirty="0">
                <a:solidFill>
                  <a:schemeClr val="tx1"/>
                </a:solidFill>
                <a:uFill>
                  <a:solidFill/>
                </a:uFill>
                <a:latin typeface="Arial" panose="020B0604020202020204" pitchFamily="34" charset="0"/>
                <a:cs typeface="Arial" panose="020B0604020202020204" pitchFamily="34" charset="0"/>
              </a:rPr>
              <a:t>+256200513500 / +256312324500 / +256417304500</a:t>
            </a:r>
          </a:p>
          <a:p>
            <a:pPr marL="0" indent="0" algn="ctr">
              <a:buNone/>
              <a:defRPr>
                <a:solidFill>
                  <a:srgbClr val="000000"/>
                </a:solidFill>
              </a:defRPr>
            </a:pPr>
            <a:r>
              <a:rPr lang="en-US" b="1" dirty="0">
                <a:solidFill>
                  <a:schemeClr val="tx1"/>
                </a:solidFill>
                <a:uFill>
                  <a:solidFill/>
                </a:u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www.urbra.go.ug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0675" y="1884240"/>
            <a:ext cx="3406158" cy="258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790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3C346F42-2771-4B32-81AF-842218F1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318" y="63115"/>
            <a:ext cx="8912225" cy="914400"/>
          </a:xfrm>
        </p:spPr>
        <p:txBody>
          <a:bodyPr/>
          <a:lstStyle/>
          <a:p>
            <a:pPr algn="ctr"/>
            <a:r>
              <a:rPr lang="en-GB" altLang="en-US" sz="4000" dirty="0"/>
              <a:t>Some Retirement Facts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491AF440-BF75-4353-847A-A06BF79600B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92963" y="977516"/>
            <a:ext cx="11736280" cy="56296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altLang="en-US" dirty="0"/>
          </a:p>
          <a:p>
            <a:pPr marL="182880">
              <a:buFont typeface="Wingdings" panose="05000000000000000000" pitchFamily="2" charset="2"/>
              <a:buChar char="v"/>
            </a:pPr>
            <a:r>
              <a:rPr lang="en-US" sz="3200" kern="0" dirty="0">
                <a:solidFill>
                  <a:srgbClr val="000000"/>
                </a:solidFill>
                <a:ea typeface="MS PGothic" panose="020B0600070205080204" pitchFamily="34" charset="-128"/>
              </a:rPr>
              <a:t>While  your regular  </a:t>
            </a:r>
            <a:r>
              <a:rPr lang="en-US" sz="3200" kern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MS PGothic" panose="020B0600070205080204" pitchFamily="34" charset="-128"/>
              </a:rPr>
              <a:t>INCOME</a:t>
            </a:r>
            <a:r>
              <a:rPr lang="en-US" sz="3200" kern="0" dirty="0">
                <a:solidFill>
                  <a:srgbClr val="000000"/>
                </a:solidFill>
                <a:ea typeface="MS PGothic" panose="020B0600070205080204" pitchFamily="34" charset="-128"/>
              </a:rPr>
              <a:t> stops, your </a:t>
            </a:r>
            <a:r>
              <a:rPr lang="en-US" sz="3200" kern="0" dirty="0">
                <a:solidFill>
                  <a:srgbClr val="FF0000"/>
                </a:solidFill>
                <a:ea typeface="MS PGothic" panose="020B0600070205080204" pitchFamily="34" charset="-128"/>
              </a:rPr>
              <a:t>EXPENSES </a:t>
            </a:r>
            <a:r>
              <a:rPr lang="en-US" sz="3200" kern="0" dirty="0">
                <a:solidFill>
                  <a:srgbClr val="000000"/>
                </a:solidFill>
                <a:ea typeface="MS PGothic" panose="020B0600070205080204" pitchFamily="34" charset="-128"/>
              </a:rPr>
              <a:t>don’t!!!!!!!!</a:t>
            </a:r>
          </a:p>
          <a:p>
            <a:pPr marL="0" indent="0">
              <a:buNone/>
            </a:pPr>
            <a:endParaRPr lang="en-GB" altLang="en-US" dirty="0"/>
          </a:p>
          <a:p>
            <a:pPr marL="182880">
              <a:buFont typeface="Wingdings" panose="05000000000000000000" pitchFamily="2" charset="2"/>
              <a:buChar char="v"/>
            </a:pPr>
            <a:r>
              <a:rPr lang="en-GB" altLang="en-US" dirty="0"/>
              <a:t>Your title changes </a:t>
            </a:r>
            <a:r>
              <a:rPr lang="en-US" altLang="en-US" dirty="0"/>
              <a:t>–</a:t>
            </a:r>
            <a:r>
              <a:rPr lang="en-GB" altLang="en-US" dirty="0"/>
              <a:t> </a:t>
            </a:r>
            <a:r>
              <a:rPr lang="en-GB" altLang="en-US" b="1" i="1" dirty="0">
                <a:solidFill>
                  <a:srgbClr val="FF0000"/>
                </a:solidFill>
              </a:rPr>
              <a:t>RETIRED CITIZEN</a:t>
            </a:r>
          </a:p>
          <a:p>
            <a:pPr marL="182880">
              <a:buFont typeface="Wingdings" panose="05000000000000000000" pitchFamily="2" charset="2"/>
              <a:buChar char="v"/>
            </a:pPr>
            <a:endParaRPr lang="en-GB" altLang="en-US" b="1" dirty="0"/>
          </a:p>
          <a:p>
            <a:pPr marL="182880">
              <a:buFont typeface="Wingdings" panose="05000000000000000000" pitchFamily="2" charset="2"/>
              <a:buChar char="v"/>
            </a:pPr>
            <a:r>
              <a:rPr lang="en-US" dirty="0"/>
              <a:t>The number of people by your side will dwindle. You will be the minority – </a:t>
            </a:r>
            <a:r>
              <a:rPr lang="en-US" b="1" i="1" dirty="0">
                <a:solidFill>
                  <a:srgbClr val="FF0000"/>
                </a:solidFill>
              </a:rPr>
              <a:t>Demographic Pyramid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  <a:p>
            <a:pPr marL="182880">
              <a:buFont typeface="Wingdings" panose="05000000000000000000" pitchFamily="2" charset="2"/>
              <a:buChar char="v"/>
            </a:pPr>
            <a:endParaRPr lang="en-GB" altLang="en-US" dirty="0"/>
          </a:p>
          <a:p>
            <a:pPr marL="182880">
              <a:buFont typeface="Wingdings" panose="05000000000000000000" pitchFamily="2" charset="2"/>
              <a:buChar char="v"/>
            </a:pPr>
            <a:r>
              <a:rPr lang="en-GB" altLang="en-US" dirty="0"/>
              <a:t>Separated from your routine friends at the work-place  </a:t>
            </a:r>
            <a:r>
              <a:rPr lang="en-GB" altLang="en-US" sz="3100" b="1" i="1" dirty="0">
                <a:solidFill>
                  <a:srgbClr val="FF0000"/>
                </a:solidFill>
              </a:rPr>
              <a:t>Loneliness</a:t>
            </a:r>
          </a:p>
          <a:p>
            <a:pPr marL="182880">
              <a:buFont typeface="Wingdings" panose="05000000000000000000" pitchFamily="2" charset="2"/>
              <a:buChar char="v"/>
            </a:pPr>
            <a:endParaRPr lang="en-GB" altLang="en-US" dirty="0"/>
          </a:p>
          <a:p>
            <a:pPr marL="182880">
              <a:buFont typeface="Wingdings" panose="05000000000000000000" pitchFamily="2" charset="2"/>
              <a:buChar char="v"/>
            </a:pPr>
            <a:endParaRPr lang="en-GB" altLang="en-US" dirty="0"/>
          </a:p>
          <a:p>
            <a:pPr marL="182880">
              <a:buFont typeface="Wingdings" panose="05000000000000000000" pitchFamily="2" charset="2"/>
              <a:buChar char="v"/>
            </a:pPr>
            <a:r>
              <a:rPr lang="en-GB" altLang="en-US" dirty="0"/>
              <a:t>Health challenges start creeping in – </a:t>
            </a:r>
            <a:r>
              <a:rPr lang="en-GB" altLang="en-US" b="1" i="1" dirty="0">
                <a:solidFill>
                  <a:srgbClr val="FF0000"/>
                </a:solidFill>
              </a:rPr>
              <a:t>Health &amp; Age are twin brothers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B6C98A-B536-4228-8C87-8C9CCBA209E1}"/>
              </a:ext>
            </a:extLst>
          </p:cNvPr>
          <p:cNvSpPr/>
          <p:nvPr/>
        </p:nvSpPr>
        <p:spPr>
          <a:xfrm>
            <a:off x="10262586" y="4998127"/>
            <a:ext cx="1929415" cy="88235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400" b="1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time at your disposal</a:t>
            </a:r>
            <a:endParaRPr lang="en-US" sz="2400" b="1" i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09D07684-BF8B-49EC-8C0C-97B39DEA4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2350" y="219075"/>
            <a:ext cx="8912225" cy="1281113"/>
          </a:xfrm>
        </p:spPr>
        <p:txBody>
          <a:bodyPr/>
          <a:lstStyle/>
          <a:p>
            <a:r>
              <a:rPr lang="en-GB" altLang="en-US" sz="4000" dirty="0"/>
              <a:t>Some Retirement Facts </a:t>
            </a:r>
            <a:r>
              <a:rPr lang="en-GB" altLang="en-US" sz="3200" dirty="0">
                <a:solidFill>
                  <a:srgbClr val="00B050"/>
                </a:solidFill>
              </a:rPr>
              <a:t>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58BC1-A3CD-4C81-915E-04B9B3C8681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92963" y="1180731"/>
            <a:ext cx="11635512" cy="557517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  <a:defRPr/>
            </a:pPr>
            <a:endParaRPr lang="en-GB" sz="3000" dirty="0">
              <a:ea typeface="MS PGothic" panose="020B0600070205080204" pitchFamily="34" charset="-128"/>
            </a:endParaRPr>
          </a:p>
          <a:p>
            <a:pPr>
              <a:lnSpc>
                <a:spcPct val="110000"/>
              </a:lnSpc>
              <a:buFont typeface="Wingdings" charset="2"/>
              <a:buChar char="v"/>
              <a:defRPr/>
            </a:pPr>
            <a:r>
              <a:rPr lang="en-US" sz="3000" dirty="0">
                <a:ea typeface="MS PGothic" panose="020B0600070205080204" pitchFamily="34" charset="-128"/>
              </a:rPr>
              <a:t>P</a:t>
            </a:r>
            <a:r>
              <a:rPr lang="en-GB" sz="3000" dirty="0" err="1">
                <a:ea typeface="MS PGothic" panose="020B0600070205080204" pitchFamily="34" charset="-128"/>
              </a:rPr>
              <a:t>eople</a:t>
            </a:r>
            <a:r>
              <a:rPr lang="en-GB" sz="3000" dirty="0">
                <a:ea typeface="MS PGothic" panose="020B0600070205080204" pitchFamily="34" charset="-128"/>
              </a:rPr>
              <a:t> are living longer – </a:t>
            </a:r>
            <a:r>
              <a:rPr lang="en-GB" sz="3000" b="1" i="1" dirty="0">
                <a:solidFill>
                  <a:srgbClr val="00B050"/>
                </a:solidFill>
                <a:ea typeface="MS PGothic" panose="020B0600070205080204" pitchFamily="34" charset="-128"/>
              </a:rPr>
              <a:t>Longevity Risk  </a:t>
            </a:r>
          </a:p>
          <a:p>
            <a:pPr>
              <a:lnSpc>
                <a:spcPct val="110000"/>
              </a:lnSpc>
              <a:buFont typeface="Wingdings" charset="2"/>
              <a:buChar char="v"/>
              <a:defRPr/>
            </a:pPr>
            <a:endParaRPr lang="en-GB" sz="3000" b="1" i="1" dirty="0">
              <a:solidFill>
                <a:srgbClr val="00B050"/>
              </a:solidFill>
              <a:ea typeface="MS PGothic" panose="020B0600070205080204" pitchFamily="34" charset="-128"/>
            </a:endParaRPr>
          </a:p>
          <a:p>
            <a:pPr>
              <a:lnSpc>
                <a:spcPct val="110000"/>
              </a:lnSpc>
              <a:buFont typeface="Wingdings" charset="2"/>
              <a:buChar char="v"/>
              <a:defRPr/>
            </a:pPr>
            <a:r>
              <a:rPr lang="en-GB" sz="3000" dirty="0">
                <a:ea typeface="MS PGothic" panose="020B0600070205080204" pitchFamily="34" charset="-128"/>
              </a:rPr>
              <a:t>Traditional support system of the aged is decreasing </a:t>
            </a:r>
          </a:p>
          <a:p>
            <a:pPr>
              <a:lnSpc>
                <a:spcPct val="110000"/>
              </a:lnSpc>
              <a:buFont typeface="Wingdings" charset="2"/>
              <a:buChar char="v"/>
              <a:defRPr/>
            </a:pPr>
            <a:endParaRPr lang="en-GB" sz="3000" dirty="0">
              <a:ea typeface="MS PGothic" panose="020B0600070205080204" pitchFamily="34" charset="-128"/>
            </a:endParaRPr>
          </a:p>
          <a:p>
            <a:pPr>
              <a:lnSpc>
                <a:spcPct val="110000"/>
              </a:lnSpc>
              <a:buFont typeface="Wingdings" charset="2"/>
              <a:buChar char="v"/>
              <a:defRPr/>
            </a:pPr>
            <a:r>
              <a:rPr lang="en-GB" sz="3000" dirty="0">
                <a:ea typeface="MS PGothic" panose="020B0600070205080204" pitchFamily="34" charset="-128"/>
              </a:rPr>
              <a:t> Budgetary constraints to provide social security to all Ugandans</a:t>
            </a:r>
            <a:endParaRPr lang="en-US" sz="3000" dirty="0">
              <a:ea typeface="MS PGothic" panose="020B0600070205080204" pitchFamily="34" charset="-128"/>
            </a:endParaRPr>
          </a:p>
          <a:p>
            <a:pPr>
              <a:lnSpc>
                <a:spcPct val="110000"/>
              </a:lnSpc>
              <a:buFont typeface="Wingdings" charset="2"/>
              <a:buChar char="v"/>
              <a:defRPr/>
            </a:pPr>
            <a:endParaRPr lang="en-GB" sz="3000" dirty="0">
              <a:ea typeface="MS PGothic" panose="020B0600070205080204" pitchFamily="34" charset="-128"/>
            </a:endParaRPr>
          </a:p>
          <a:p>
            <a:pPr>
              <a:lnSpc>
                <a:spcPct val="110000"/>
              </a:lnSpc>
              <a:buFont typeface="Wingdings" charset="2"/>
              <a:buChar char="v"/>
              <a:defRPr/>
            </a:pPr>
            <a:r>
              <a:rPr lang="en-US" sz="3000" dirty="0">
                <a:ea typeface="MS PGothic" panose="020B0600070205080204" pitchFamily="34" charset="-128"/>
              </a:rPr>
              <a:t>Y</a:t>
            </a:r>
            <a:r>
              <a:rPr lang="en-GB" sz="3000" dirty="0" err="1">
                <a:ea typeface="MS PGothic" panose="020B0600070205080204" pitchFamily="34" charset="-128"/>
              </a:rPr>
              <a:t>ou</a:t>
            </a:r>
            <a:r>
              <a:rPr lang="en-GB" sz="3000" dirty="0">
                <a:ea typeface="MS PGothic" panose="020B0600070205080204" pitchFamily="34" charset="-128"/>
              </a:rPr>
              <a:t> will need about over </a:t>
            </a:r>
            <a:r>
              <a:rPr lang="en-GB" sz="3000" b="1" dirty="0">
                <a:solidFill>
                  <a:srgbClr val="00B050"/>
                </a:solidFill>
                <a:ea typeface="MS PGothic" panose="020B0600070205080204" pitchFamily="34" charset="-128"/>
              </a:rPr>
              <a:t>70%</a:t>
            </a:r>
            <a:r>
              <a:rPr lang="en-GB" sz="3000" dirty="0">
                <a:ea typeface="MS PGothic" panose="020B0600070205080204" pitchFamily="34" charset="-128"/>
              </a:rPr>
              <a:t> of your final salary to have financial security in retirement</a:t>
            </a:r>
          </a:p>
          <a:p>
            <a:pPr marL="0" indent="0" algn="ctr">
              <a:lnSpc>
                <a:spcPct val="110000"/>
              </a:lnSpc>
              <a:buFont typeface="Wingdings 3" panose="05040102010807070707" pitchFamily="18" charset="2"/>
              <a:buNone/>
              <a:defRPr/>
            </a:pPr>
            <a:r>
              <a:rPr lang="en-GB" sz="3000" b="1" i="1" dirty="0">
                <a:solidFill>
                  <a:srgbClr val="FF0000"/>
                </a:solidFill>
                <a:ea typeface="MS PGothic" panose="020B0600070205080204" pitchFamily="34" charset="-128"/>
              </a:rPr>
              <a:t>A lot will depend on how you prepare for your retirement.</a:t>
            </a:r>
            <a:endParaRPr lang="en-US" sz="3000" b="1" i="1" dirty="0">
              <a:solidFill>
                <a:srgbClr val="FF0000"/>
              </a:solidFill>
              <a:ea typeface="MS PGothic" panose="020B0600070205080204" pitchFamily="34" charset="-128"/>
            </a:endParaRPr>
          </a:p>
          <a:p>
            <a:pPr>
              <a:defRPr/>
            </a:pPr>
            <a:endParaRPr lang="en-GB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09D07684-BF8B-49EC-8C0C-97B39DEA4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183" y="102093"/>
            <a:ext cx="8912225" cy="1281113"/>
          </a:xfrm>
        </p:spPr>
        <p:txBody>
          <a:bodyPr/>
          <a:lstStyle/>
          <a:p>
            <a:r>
              <a:rPr lang="en-GB" altLang="en-US" sz="4000" dirty="0"/>
              <a:t>NSSF Post Retirement Survey Report</a:t>
            </a:r>
            <a:endParaRPr lang="en-GB" altLang="en-US" sz="3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58BC1-A3CD-4C81-915E-04B9B3C8681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92963" y="1180731"/>
            <a:ext cx="11635512" cy="557517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charset="2"/>
              <a:buChar char="v"/>
              <a:defRPr/>
            </a:pPr>
            <a:r>
              <a:rPr lang="en-GB" sz="3000" dirty="0">
                <a:ea typeface="MS PGothic" panose="020B0600070205080204" pitchFamily="34" charset="-128"/>
              </a:rPr>
              <a:t>Majority of Members start to save late – @38year on average </a:t>
            </a:r>
            <a:r>
              <a:rPr lang="en-GB" sz="3000" i="1" dirty="0">
                <a:solidFill>
                  <a:srgbClr val="00B050"/>
                </a:solidFill>
                <a:ea typeface="MS PGothic" panose="020B0600070205080204" pitchFamily="34" charset="-128"/>
              </a:rPr>
              <a:t>(implies 17yrs savings to 55yrs of retirement)</a:t>
            </a:r>
          </a:p>
          <a:p>
            <a:pPr>
              <a:lnSpc>
                <a:spcPct val="110000"/>
              </a:lnSpc>
              <a:buFont typeface="Wingdings" charset="2"/>
              <a:buChar char="v"/>
              <a:defRPr/>
            </a:pPr>
            <a:endParaRPr lang="en-GB" sz="3000" dirty="0">
              <a:ea typeface="MS PGothic" panose="020B0600070205080204" pitchFamily="34" charset="-128"/>
            </a:endParaRPr>
          </a:p>
          <a:p>
            <a:pPr>
              <a:lnSpc>
                <a:spcPct val="110000"/>
              </a:lnSpc>
              <a:buFont typeface="Wingdings" charset="2"/>
              <a:buChar char="v"/>
              <a:defRPr/>
            </a:pPr>
            <a:r>
              <a:rPr lang="en-US" sz="3000" dirty="0">
                <a:ea typeface="MS PGothic" panose="020B0600070205080204" pitchFamily="34" charset="-128"/>
              </a:rPr>
              <a:t>Average payout</a:t>
            </a:r>
            <a:r>
              <a:rPr lang="en-GB" sz="3000" dirty="0">
                <a:ea typeface="MS PGothic" panose="020B0600070205080204" pitchFamily="34" charset="-128"/>
              </a:rPr>
              <a:t> – Shs.24 million - </a:t>
            </a:r>
            <a:r>
              <a:rPr lang="en-GB" sz="3000" b="1" i="1" dirty="0">
                <a:solidFill>
                  <a:srgbClr val="00B050"/>
                </a:solidFill>
                <a:ea typeface="MS PGothic" panose="020B0600070205080204" pitchFamily="34" charset="-128"/>
              </a:rPr>
              <a:t>Implies annual savings of &lt;Shs1.0m (&lt;100k per month)</a:t>
            </a:r>
          </a:p>
          <a:p>
            <a:pPr>
              <a:lnSpc>
                <a:spcPct val="110000"/>
              </a:lnSpc>
              <a:buFont typeface="Wingdings" charset="2"/>
              <a:buChar char="v"/>
              <a:defRPr/>
            </a:pPr>
            <a:endParaRPr lang="en-GB" sz="3000" b="1" i="1" dirty="0">
              <a:solidFill>
                <a:srgbClr val="00B050"/>
              </a:solidFill>
              <a:ea typeface="MS PGothic" panose="020B0600070205080204" pitchFamily="34" charset="-128"/>
            </a:endParaRPr>
          </a:p>
          <a:p>
            <a:pPr>
              <a:lnSpc>
                <a:spcPct val="110000"/>
              </a:lnSpc>
              <a:buFont typeface="Wingdings" charset="2"/>
              <a:buChar char="v"/>
              <a:defRPr/>
            </a:pPr>
            <a:r>
              <a:rPr lang="en-GB" sz="3000" dirty="0">
                <a:ea typeface="MS PGothic" panose="020B0600070205080204" pitchFamily="34" charset="-128"/>
              </a:rPr>
              <a:t>Just </a:t>
            </a:r>
            <a:r>
              <a:rPr lang="en-GB" sz="3000" dirty="0">
                <a:solidFill>
                  <a:srgbClr val="00B050"/>
                </a:solidFill>
                <a:ea typeface="MS PGothic" panose="020B0600070205080204" pitchFamily="34" charset="-128"/>
              </a:rPr>
              <a:t>53%</a:t>
            </a:r>
            <a:r>
              <a:rPr lang="en-GB" sz="3000" dirty="0">
                <a:ea typeface="MS PGothic" panose="020B0600070205080204" pitchFamily="34" charset="-128"/>
              </a:rPr>
              <a:t> of the beneficiaries could be sustained by their benefits </a:t>
            </a:r>
            <a:r>
              <a:rPr lang="en-GB" sz="3000" dirty="0">
                <a:solidFill>
                  <a:srgbClr val="FF0000"/>
                </a:solidFill>
                <a:ea typeface="MS PGothic" panose="020B0600070205080204" pitchFamily="34" charset="-128"/>
              </a:rPr>
              <a:t>for a year </a:t>
            </a:r>
          </a:p>
          <a:p>
            <a:pPr>
              <a:lnSpc>
                <a:spcPct val="110000"/>
              </a:lnSpc>
              <a:buFont typeface="Wingdings" charset="2"/>
              <a:buChar char="v"/>
              <a:defRPr/>
            </a:pPr>
            <a:endParaRPr lang="en-GB" sz="3000" dirty="0">
              <a:ea typeface="MS PGothic" panose="020B0600070205080204" pitchFamily="34" charset="-128"/>
            </a:endParaRPr>
          </a:p>
          <a:p>
            <a:pPr marL="0" indent="0">
              <a:buNone/>
              <a:defRPr/>
            </a:pPr>
            <a:endParaRPr lang="en-GB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9418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1CAD4A2B-A60F-45D2-BC08-B0F21F747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238" y="166688"/>
            <a:ext cx="8912225" cy="677862"/>
          </a:xfrm>
        </p:spPr>
        <p:txBody>
          <a:bodyPr>
            <a:normAutofit/>
          </a:bodyPr>
          <a:lstStyle/>
          <a:p>
            <a:pPr algn="ctr"/>
            <a:r>
              <a:rPr lang="en-US" altLang="en-US" sz="3600" dirty="0"/>
              <a:t>What next? (1)</a:t>
            </a:r>
            <a:r>
              <a:rPr lang="en-US" altLang="en-US" sz="2800" dirty="0">
                <a:solidFill>
                  <a:srgbClr val="00B050"/>
                </a:solidFill>
              </a:rPr>
              <a:t>Build a pot for future cashflows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970B6-D6FB-498A-B166-1B0439DEE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39" y="1109709"/>
            <a:ext cx="11532894" cy="574829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Font typeface="Wingdings 3" panose="05040102010807070707" pitchFamily="18" charset="2"/>
              <a:buNone/>
              <a:defRPr/>
            </a:pPr>
            <a:r>
              <a:rPr lang="en-US" sz="2800" b="1" dirty="0">
                <a:solidFill>
                  <a:srgbClr val="FF0000"/>
                </a:solidFill>
                <a:ea typeface="MS PGothic" panose="020B0600070205080204" pitchFamily="34" charset="-128"/>
              </a:rPr>
              <a:t>Start saving, Start Small </a:t>
            </a:r>
            <a:r>
              <a:rPr lang="en-US" sz="2800" b="1" dirty="0">
                <a:solidFill>
                  <a:srgbClr val="00B050"/>
                </a:solidFill>
                <a:ea typeface="MS PGothic" panose="020B0600070205080204" pitchFamily="34" charset="-128"/>
              </a:rPr>
              <a:t>and</a:t>
            </a:r>
            <a:r>
              <a:rPr lang="en-US" sz="2800" b="1" dirty="0">
                <a:solidFill>
                  <a:srgbClr val="FF0000"/>
                </a:solidFill>
                <a:ea typeface="MS PGothic" panose="020B0600070205080204" pitchFamily="34" charset="-128"/>
              </a:rPr>
              <a:t> Be Consistent</a:t>
            </a:r>
          </a:p>
          <a:p>
            <a:pPr lvl="1">
              <a:defRPr/>
            </a:pPr>
            <a:r>
              <a:rPr lang="en-US" sz="2600" dirty="0">
                <a:ea typeface="MS PGothic" panose="020B0600070205080204" pitchFamily="34" charset="-128"/>
              </a:rPr>
              <a:t>If you are already saving, whether for retirement or another goal, keep going!</a:t>
            </a:r>
          </a:p>
          <a:p>
            <a:pPr marL="457200" lvl="1" indent="0">
              <a:buNone/>
              <a:defRPr/>
            </a:pPr>
            <a:r>
              <a:rPr lang="en-US" sz="2600" dirty="0">
                <a:ea typeface="MS PGothic" panose="020B0600070205080204" pitchFamily="34" charset="-128"/>
              </a:rPr>
              <a:t> </a:t>
            </a:r>
          </a:p>
          <a:p>
            <a:pPr lvl="1">
              <a:defRPr/>
            </a:pPr>
            <a:r>
              <a:rPr lang="en-US" sz="2600" dirty="0">
                <a:ea typeface="MS PGothic" panose="020B0600070205080204" pitchFamily="34" charset="-128"/>
              </a:rPr>
              <a:t>If you’re not saving, it’s time to get started. </a:t>
            </a:r>
            <a:r>
              <a:rPr lang="en-US" sz="2600" i="1" dirty="0">
                <a:solidFill>
                  <a:srgbClr val="FF0000"/>
                </a:solidFill>
                <a:ea typeface="MS PGothic" panose="020B0600070205080204" pitchFamily="34" charset="-128"/>
              </a:rPr>
              <a:t>Don’t wait when its too late!</a:t>
            </a:r>
          </a:p>
          <a:p>
            <a:pPr lvl="1">
              <a:defRPr/>
            </a:pPr>
            <a:endParaRPr lang="en-US" sz="2600" dirty="0">
              <a:ea typeface="MS PGothic" panose="020B0600070205080204" pitchFamily="34" charset="-128"/>
            </a:endParaRPr>
          </a:p>
          <a:p>
            <a:pPr lvl="1">
              <a:defRPr/>
            </a:pPr>
            <a:r>
              <a:rPr lang="en-US" sz="2600" dirty="0">
                <a:ea typeface="MS PGothic" panose="020B0600070205080204" pitchFamily="34" charset="-128"/>
              </a:rPr>
              <a:t>Start small if you have to and try to increase the amount you save each month. </a:t>
            </a:r>
          </a:p>
          <a:p>
            <a:pPr lvl="1">
              <a:defRPr/>
            </a:pPr>
            <a:endParaRPr lang="en-US" sz="2600" dirty="0">
              <a:ea typeface="MS PGothic" panose="020B0600070205080204" pitchFamily="34" charset="-128"/>
            </a:endParaRPr>
          </a:p>
          <a:p>
            <a:pPr lvl="1">
              <a:defRPr/>
            </a:pPr>
            <a:r>
              <a:rPr lang="en-US" sz="2600" dirty="0">
                <a:ea typeface="MS PGothic" panose="020B0600070205080204" pitchFamily="34" charset="-128"/>
              </a:rPr>
              <a:t>The sooner you start saving, the more time your money </a:t>
            </a:r>
            <a:r>
              <a:rPr lang="en-US" sz="2600">
                <a:ea typeface="MS PGothic" panose="020B0600070205080204" pitchFamily="34" charset="-128"/>
              </a:rPr>
              <a:t>will have to </a:t>
            </a:r>
            <a:r>
              <a:rPr lang="en-US" sz="2600" dirty="0">
                <a:ea typeface="MS PGothic" panose="020B0600070205080204" pitchFamily="34" charset="-128"/>
              </a:rPr>
              <a:t>grow </a:t>
            </a:r>
          </a:p>
          <a:p>
            <a:pPr marL="457200" lvl="1" indent="0">
              <a:buNone/>
              <a:defRPr/>
            </a:pPr>
            <a:endParaRPr lang="en-US" sz="2600" dirty="0">
              <a:ea typeface="MS PGothic" panose="020B0600070205080204" pitchFamily="34" charset="-128"/>
            </a:endParaRPr>
          </a:p>
          <a:p>
            <a:pPr marL="457200" lvl="1" indent="0">
              <a:buNone/>
              <a:defRPr/>
            </a:pPr>
            <a:r>
              <a:rPr lang="en-US" sz="3500" b="1" dirty="0">
                <a:solidFill>
                  <a:srgbClr val="FF0000"/>
                </a:solidFill>
                <a:ea typeface="MS PGothic" panose="020B0600070205080204" pitchFamily="34" charset="-128"/>
              </a:rPr>
              <a:t>Make saving for retirement a priority. </a:t>
            </a:r>
          </a:p>
          <a:p>
            <a:pPr marL="457200" lvl="1" indent="0" algn="ctr">
              <a:buFont typeface="Wingdings 3" panose="05040102010807070707" pitchFamily="18" charset="2"/>
              <a:buNone/>
              <a:defRPr/>
            </a:pPr>
            <a:endParaRPr lang="en-US" b="1" i="1" dirty="0">
              <a:solidFill>
                <a:srgbClr val="FF0000"/>
              </a:solidFill>
              <a:ea typeface="MS PGothic" panose="020B0600070205080204" pitchFamily="34" charset="-128"/>
            </a:endParaRPr>
          </a:p>
          <a:p>
            <a:pPr marL="457200" lvl="1" indent="0" algn="ctr">
              <a:buFont typeface="Wingdings 3" panose="05040102010807070707" pitchFamily="18" charset="2"/>
              <a:buNone/>
              <a:defRPr/>
            </a:pPr>
            <a:r>
              <a:rPr lang="en-US" sz="2800" b="1" i="1" dirty="0">
                <a:solidFill>
                  <a:srgbClr val="FF0000"/>
                </a:solidFill>
                <a:ea typeface="MS PGothic" panose="020B0600070205080204" pitchFamily="34" charset="-128"/>
              </a:rPr>
              <a:t>                                             </a:t>
            </a:r>
          </a:p>
        </p:txBody>
      </p:sp>
      <p:pic>
        <p:nvPicPr>
          <p:cNvPr id="39940" name="Picture 1">
            <a:extLst>
              <a:ext uri="{FF2B5EF4-FFF2-40B4-BE49-F238E27FC236}">
                <a16:creationId xmlns:a16="http://schemas.microsoft.com/office/drawing/2014/main" id="{44995C9E-971F-4174-B4BB-7615831DB1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186" y="5059085"/>
            <a:ext cx="2909887" cy="154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1CAD4A2B-A60F-45D2-BC08-B0F21F747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238" y="166688"/>
            <a:ext cx="8912225" cy="677862"/>
          </a:xfrm>
        </p:spPr>
        <p:txBody>
          <a:bodyPr>
            <a:norm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>
                <a:solidFill>
                  <a:srgbClr val="C00000"/>
                </a:solidFill>
                <a:effectLst/>
                <a:highlight>
                  <a:srgbClr val="C9B669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Concept of Compound Interest</a:t>
            </a:r>
          </a:p>
        </p:txBody>
      </p:sp>
      <p:pic>
        <p:nvPicPr>
          <p:cNvPr id="1026" name="Picture 2" descr="Infographic: Visualizing the Extraordinary Power of Compound Interest">
            <a:extLst>
              <a:ext uri="{FF2B5EF4-FFF2-40B4-BE49-F238E27FC236}">
                <a16:creationId xmlns:a16="http://schemas.microsoft.com/office/drawing/2014/main" id="{0398523D-D8E1-4035-8CED-E9A3B87D43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060" y="1118582"/>
            <a:ext cx="6107837" cy="5739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mpound Interest Formula With Examples">
            <a:extLst>
              <a:ext uri="{FF2B5EF4-FFF2-40B4-BE49-F238E27FC236}">
                <a16:creationId xmlns:a16="http://schemas.microsoft.com/office/drawing/2014/main" id="{80B65AE6-CD13-4E3F-9520-B33CEC302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96" y="1118582"/>
            <a:ext cx="5779363" cy="562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598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1CAD4A2B-A60F-45D2-BC08-B0F21F747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238" y="166688"/>
            <a:ext cx="8912225" cy="677862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>
                <a:solidFill>
                  <a:srgbClr val="C00000"/>
                </a:solidFill>
                <a:effectLst/>
                <a:highlight>
                  <a:srgbClr val="C9B669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Illustration: - Concept of Compound Interest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ED69F1-91CA-4238-B442-6E18016D9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575" y="941032"/>
            <a:ext cx="11860567" cy="5916967"/>
          </a:xfrm>
          <a:prstGeom prst="rect">
            <a:avLst/>
          </a:prstGeom>
        </p:spPr>
      </p:pic>
      <p:sp>
        <p:nvSpPr>
          <p:cNvPr id="6" name="TextBox 6">
            <a:extLst>
              <a:ext uri="{FF2B5EF4-FFF2-40B4-BE49-F238E27FC236}">
                <a16:creationId xmlns:a16="http://schemas.microsoft.com/office/drawing/2014/main" id="{8FB450CD-99DA-4D11-8079-8EA9EE1CE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1362" y="2228850"/>
            <a:ext cx="468566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i="1" dirty="0">
                <a:solidFill>
                  <a:schemeClr val="tx1"/>
                </a:solidFill>
                <a:highlight>
                  <a:srgbClr val="00FFFF"/>
                </a:highlight>
              </a:rPr>
              <a:t>This chart demonstrates what you would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i="1" dirty="0">
                <a:solidFill>
                  <a:schemeClr val="tx1"/>
                </a:solidFill>
                <a:highlight>
                  <a:srgbClr val="00FFFF"/>
                </a:highlight>
              </a:rPr>
              <a:t>accumulate at 5, 10, 15, 25, 30 and 35 years if you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i="1" dirty="0">
                <a:solidFill>
                  <a:schemeClr val="tx1"/>
                </a:solidFill>
                <a:highlight>
                  <a:srgbClr val="00FFFF"/>
                </a:highlight>
              </a:rPr>
              <a:t>saved Shs.10,000 monthly (120,000 annually) and your money earned 10% annually. </a:t>
            </a:r>
          </a:p>
        </p:txBody>
      </p:sp>
    </p:spTree>
    <p:extLst>
      <p:ext uri="{BB962C8B-B14F-4D97-AF65-F5344CB8AC3E}">
        <p14:creationId xmlns:p14="http://schemas.microsoft.com/office/powerpoint/2010/main" val="2554147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4E29D412-3764-4632-A856-B7332334B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50" y="166688"/>
            <a:ext cx="9261444" cy="982662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What next? (2)</a:t>
            </a:r>
            <a:r>
              <a:rPr lang="en-US" altLang="en-US" sz="3100" dirty="0">
                <a:solidFill>
                  <a:srgbClr val="00B050"/>
                </a:solidFill>
              </a:rPr>
              <a:t>Let it Grow</a:t>
            </a:r>
            <a:endParaRPr lang="en-US" altLang="en-US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FC39B-E18E-427A-BAC6-3D46BCFCE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349406"/>
            <a:ext cx="11830050" cy="5508594"/>
          </a:xfrm>
        </p:spPr>
        <p:txBody>
          <a:bodyPr>
            <a:normAutofit/>
          </a:bodyPr>
          <a:lstStyle/>
          <a:p>
            <a:pPr marL="0" indent="0" algn="ctr">
              <a:buFont typeface="Wingdings 3" panose="05040102010807070707" pitchFamily="18" charset="2"/>
              <a:buNone/>
              <a:defRPr/>
            </a:pPr>
            <a:r>
              <a:rPr lang="en-US" b="1" dirty="0">
                <a:solidFill>
                  <a:srgbClr val="FF0000"/>
                </a:solidFill>
                <a:ea typeface="MS PGothic" panose="020B0600070205080204" pitchFamily="34" charset="-128"/>
              </a:rPr>
              <a:t>Don’t touch your retirement savings </a:t>
            </a:r>
          </a:p>
          <a:p>
            <a:pPr lvl="1">
              <a:defRPr/>
            </a:pPr>
            <a:r>
              <a:rPr lang="en-US" sz="2800" dirty="0">
                <a:ea typeface="MS PGothic" panose="020B0600070205080204" pitchFamily="34" charset="-128"/>
              </a:rPr>
              <a:t>If you withdraw your retirement savings now – </a:t>
            </a:r>
            <a:r>
              <a:rPr lang="en-US" sz="2800" b="1" i="1" dirty="0">
                <a:ea typeface="MS PGothic" panose="020B0600070205080204" pitchFamily="34" charset="-128"/>
              </a:rPr>
              <a:t>Opportunity Cost</a:t>
            </a:r>
          </a:p>
          <a:p>
            <a:pPr marL="457200" lvl="1" indent="0">
              <a:buFont typeface="Wingdings 3" panose="05040102010807070707" pitchFamily="18" charset="2"/>
              <a:buNone/>
              <a:defRPr/>
            </a:pPr>
            <a:endParaRPr lang="en-US" sz="2800" i="1" dirty="0">
              <a:ea typeface="MS PGothic" panose="020B0600070205080204" pitchFamily="34" charset="-128"/>
            </a:endParaRPr>
          </a:p>
          <a:p>
            <a:pPr lvl="1">
              <a:defRPr/>
            </a:pPr>
            <a:r>
              <a:rPr lang="en-US" sz="2800" b="1" dirty="0">
                <a:ea typeface="MS PGothic" panose="020B0600070205080204" pitchFamily="34" charset="-128"/>
              </a:rPr>
              <a:t>Preserve you </a:t>
            </a:r>
            <a:r>
              <a:rPr lang="en-US" sz="2800" b="1" dirty="0"/>
              <a:t>savings and </a:t>
            </a:r>
            <a:r>
              <a:rPr lang="en-US" sz="2800" b="1" dirty="0">
                <a:ea typeface="MS PGothic" panose="020B0600070205080204" pitchFamily="34" charset="-128"/>
              </a:rPr>
              <a:t>benefits:</a:t>
            </a:r>
            <a:r>
              <a:rPr lang="en-US" sz="2800" dirty="0">
                <a:ea typeface="MS PGothic" panose="020B0600070205080204" pitchFamily="34" charset="-128"/>
              </a:rPr>
              <a:t> If you change jobs, leave your savings invested in your current retirement plan, or roll them over into an your new employer’s plan.</a:t>
            </a:r>
          </a:p>
          <a:p>
            <a:pPr marL="457200" lvl="1" indent="0">
              <a:buNone/>
              <a:defRPr/>
            </a:pPr>
            <a:endParaRPr lang="en-US" sz="2800" dirty="0">
              <a:ea typeface="MS PGothic" panose="020B0600070205080204" pitchFamily="34" charset="-128"/>
            </a:endParaRPr>
          </a:p>
          <a:p>
            <a:pPr lvl="1">
              <a:defRPr/>
            </a:pPr>
            <a:r>
              <a:rPr lang="en-US" sz="2800" b="1" dirty="0">
                <a:solidFill>
                  <a:schemeClr val="tx1"/>
                </a:solidFill>
                <a:ea typeface="MS PGothic" panose="020B0600070205080204" pitchFamily="34" charset="-128"/>
              </a:rPr>
              <a:t>Consider an Individual Retirement Plan </a:t>
            </a:r>
            <a:r>
              <a:rPr lang="en-US" sz="2800" b="1" u="sng" dirty="0">
                <a:solidFill>
                  <a:schemeClr val="tx1"/>
                </a:solidFill>
                <a:ea typeface="MS PGothic" panose="020B0600070205080204" pitchFamily="34" charset="-128"/>
              </a:rPr>
              <a:t>too!</a:t>
            </a:r>
            <a:r>
              <a:rPr lang="en-US" sz="2800" b="1" dirty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</a:p>
          <a:p>
            <a:pPr lvl="2">
              <a:defRPr/>
            </a:pPr>
            <a:r>
              <a:rPr lang="en-US" sz="2400" dirty="0">
                <a:ea typeface="MS PGothic" panose="020B0600070205080204" pitchFamily="34" charset="-128"/>
              </a:rPr>
              <a:t>Contributing to NSSF; or</a:t>
            </a:r>
          </a:p>
          <a:p>
            <a:pPr lvl="2">
              <a:defRPr/>
            </a:pPr>
            <a:r>
              <a:rPr lang="en-US" sz="2400" dirty="0">
                <a:ea typeface="MS PGothic" panose="020B0600070205080204" pitchFamily="34" charset="-128"/>
              </a:rPr>
              <a:t>Voluntary Schemes licensed by URBRA</a:t>
            </a:r>
          </a:p>
          <a:p>
            <a:pPr marL="914400" lvl="2" indent="0">
              <a:buFont typeface="Wingdings 3" panose="05040102010807070707" pitchFamily="18" charset="2"/>
              <a:buNone/>
              <a:defRPr/>
            </a:pPr>
            <a:endParaRPr lang="en-US" sz="2000" b="1" dirty="0">
              <a:ea typeface="MS PGothic" panose="020B0600070205080204" pitchFamily="34" charset="-128"/>
            </a:endParaRPr>
          </a:p>
          <a:p>
            <a:pPr lvl="2">
              <a:defRPr/>
            </a:pPr>
            <a:endParaRPr lang="en-US" dirty="0">
              <a:ea typeface="MS PGothic" panose="020B0600070205080204" pitchFamily="34" charset="-128"/>
            </a:endParaRPr>
          </a:p>
          <a:p>
            <a:pPr lvl="1">
              <a:defRPr/>
            </a:pPr>
            <a:endParaRPr lang="en-US" dirty="0">
              <a:ea typeface="MS PGothic" panose="020B0600070205080204" pitchFamily="34" charset="-128"/>
            </a:endParaRPr>
          </a:p>
          <a:p>
            <a:pPr lvl="1">
              <a:defRPr/>
            </a:pPr>
            <a:endParaRPr lang="en-US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0632B1BE-FF3D-4351-A7F8-E9C0F49B1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713" y="623888"/>
            <a:ext cx="9740900" cy="1022350"/>
          </a:xfrm>
        </p:spPr>
        <p:txBody>
          <a:bodyPr/>
          <a:lstStyle/>
          <a:p>
            <a:r>
              <a:rPr lang="en-US" altLang="en-US" sz="3600"/>
              <a:t>Non-financial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6D60B-E4E6-46C9-9C30-43A14F8FE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263" y="1646238"/>
            <a:ext cx="10802937" cy="4989512"/>
          </a:xfrm>
        </p:spPr>
        <p:txBody>
          <a:bodyPr/>
          <a:lstStyle/>
          <a:p>
            <a:pPr>
              <a:defRPr/>
            </a:pPr>
            <a:r>
              <a:rPr lang="en-US" dirty="0"/>
              <a:t>While a retirement without money doesn't sound like much of a retirement, “</a:t>
            </a:r>
            <a:r>
              <a:rPr lang="en-US" i="1" dirty="0">
                <a:solidFill>
                  <a:srgbClr val="FF0000"/>
                </a:solidFill>
              </a:rPr>
              <a:t>focusing exclusively on the monetary aspects of the planning is missing the big picture”.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i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dirty="0"/>
              <a:t>A happy retirement is not only about having enough money to pay your bills.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Also consider the non-financial aspects of a successful retirement. 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23814</TotalTime>
  <Words>737</Words>
  <Application>Microsoft Office PowerPoint</Application>
  <PresentationFormat>Widescreen</PresentationFormat>
  <Paragraphs>121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ＭＳ Ｐゴシック</vt:lpstr>
      <vt:lpstr>ＭＳ Ｐゴシック</vt:lpstr>
      <vt:lpstr>Arial</vt:lpstr>
      <vt:lpstr>Book Antiqua</vt:lpstr>
      <vt:lpstr>Bookman Old Style</vt:lpstr>
      <vt:lpstr>Calibri</vt:lpstr>
      <vt:lpstr>Gill Sans MT</vt:lpstr>
      <vt:lpstr>SegoeUI</vt:lpstr>
      <vt:lpstr>Times New Roman</vt:lpstr>
      <vt:lpstr>Wingdings</vt:lpstr>
      <vt:lpstr>Wingdings 3</vt:lpstr>
      <vt:lpstr>Wisp</vt:lpstr>
      <vt:lpstr>PowerPoint Presentation</vt:lpstr>
      <vt:lpstr>Some Retirement Facts</vt:lpstr>
      <vt:lpstr>Some Retirement Facts cont’d</vt:lpstr>
      <vt:lpstr>NSSF Post Retirement Survey Report</vt:lpstr>
      <vt:lpstr>What next? (1)Build a pot for future cashflows</vt:lpstr>
      <vt:lpstr>Concept of Compound Interest</vt:lpstr>
      <vt:lpstr>Illustration: - Concept of Compound Interest</vt:lpstr>
      <vt:lpstr>What next? (2)Let it Grow</vt:lpstr>
      <vt:lpstr>Non-financial considerations</vt:lpstr>
      <vt:lpstr>PowerPoint Presentation</vt:lpstr>
      <vt:lpstr>What do you to do? You may need to Work </vt:lpstr>
      <vt:lpstr>Maintain Good and Great Relationships </vt:lpstr>
      <vt:lpstr>Find Hobbies and Stay Busy</vt:lpstr>
      <vt:lpstr>Be Active and Healthy</vt:lpstr>
      <vt:lpstr>PowerPoint Presentation</vt:lpstr>
      <vt:lpstr>Thank You…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A. Nsubuga</dc:creator>
  <cp:lastModifiedBy>Windows User</cp:lastModifiedBy>
  <cp:revision>298</cp:revision>
  <cp:lastPrinted>2021-11-09T11:05:07Z</cp:lastPrinted>
  <dcterms:created xsi:type="dcterms:W3CDTF">2016-01-11T01:30:16Z</dcterms:created>
  <dcterms:modified xsi:type="dcterms:W3CDTF">2021-11-24T13:25:30Z</dcterms:modified>
</cp:coreProperties>
</file>